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sldIdLst>
    <p:sldId id="260" r:id="rId3"/>
    <p:sldId id="269" r:id="rId4"/>
    <p:sldId id="261" r:id="rId5"/>
    <p:sldId id="258" r:id="rId6"/>
    <p:sldId id="262" r:id="rId7"/>
    <p:sldId id="263" r:id="rId8"/>
    <p:sldId id="264" r:id="rId9"/>
    <p:sldId id="265" r:id="rId10"/>
    <p:sldId id="266" r:id="rId11"/>
    <p:sldId id="267" r:id="rId12"/>
    <p:sldId id="270" r:id="rId13"/>
    <p:sldId id="271" r:id="rId14"/>
    <p:sldId id="273" r:id="rId15"/>
    <p:sldId id="272" r:id="rId16"/>
    <p:sldId id="274" r:id="rId17"/>
    <p:sldId id="275" r:id="rId18"/>
    <p:sldId id="268" r:id="rId19"/>
    <p:sldId id="276" r:id="rId2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AB00"/>
    <a:srgbClr val="82B800"/>
    <a:srgbClr val="7F8C0B"/>
    <a:srgbClr val="34495E"/>
    <a:srgbClr val="2980B9"/>
    <a:srgbClr val="8EAF23"/>
    <a:srgbClr val="295583"/>
    <a:srgbClr val="8CB200"/>
    <a:srgbClr val="3498DB"/>
    <a:srgbClr val="00B1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996" y="54"/>
      </p:cViewPr>
      <p:guideLst>
        <p:guide orient="horz" pos="2160"/>
        <p:guide pos="2880"/>
      </p:guideLst>
    </p:cSldViewPr>
  </p:slideViewPr>
  <p:notesTextViewPr>
    <p:cViewPr>
      <p:scale>
        <a:sx n="200" d="100"/>
        <a:sy n="2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F1F9AE-537F-4BE2-A281-8229B29B6431}" type="datetimeFigureOut">
              <a:rPr lang="zh-CN" altLang="en-US" smtClean="0"/>
              <a:t>2015/2/9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453DCE-191F-49A5-98F2-846DD9A4F14E}" type="slidenum">
              <a:rPr lang="zh-CN" altLang="en-US" smtClean="0"/>
              <a:t>‹#›</a:t>
            </a:fld>
            <a:endParaRPr lang="zh-CN" altLang="en-US"/>
          </a:p>
        </p:txBody>
      </p:sp>
    </p:spTree>
    <p:extLst>
      <p:ext uri="{BB962C8B-B14F-4D97-AF65-F5344CB8AC3E}">
        <p14:creationId xmlns:p14="http://schemas.microsoft.com/office/powerpoint/2010/main" val="3767619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F453DCE-191F-49A5-98F2-846DD9A4F14E}" type="slidenum">
              <a:rPr lang="zh-CN" altLang="en-US" smtClean="0"/>
              <a:t>1</a:t>
            </a:fld>
            <a:endParaRPr lang="zh-CN" altLang="en-US"/>
          </a:p>
        </p:txBody>
      </p:sp>
    </p:spTree>
    <p:extLst>
      <p:ext uri="{BB962C8B-B14F-4D97-AF65-F5344CB8AC3E}">
        <p14:creationId xmlns:p14="http://schemas.microsoft.com/office/powerpoint/2010/main" val="544432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F453DCE-191F-49A5-98F2-846DD9A4F14E}" type="slidenum">
              <a:rPr lang="zh-CN" altLang="en-US" smtClean="0"/>
              <a:t>3</a:t>
            </a:fld>
            <a:endParaRPr lang="zh-CN" altLang="en-US"/>
          </a:p>
        </p:txBody>
      </p:sp>
    </p:spTree>
    <p:extLst>
      <p:ext uri="{BB962C8B-B14F-4D97-AF65-F5344CB8AC3E}">
        <p14:creationId xmlns:p14="http://schemas.microsoft.com/office/powerpoint/2010/main" val="3996547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F453DCE-191F-49A5-98F2-846DD9A4F14E}" type="slidenum">
              <a:rPr lang="zh-CN" altLang="en-US" smtClean="0"/>
              <a:t>6</a:t>
            </a:fld>
            <a:endParaRPr lang="zh-CN" altLang="en-US"/>
          </a:p>
        </p:txBody>
      </p:sp>
    </p:spTree>
    <p:extLst>
      <p:ext uri="{BB962C8B-B14F-4D97-AF65-F5344CB8AC3E}">
        <p14:creationId xmlns:p14="http://schemas.microsoft.com/office/powerpoint/2010/main" val="41267167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626319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4191921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1675725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19A6603D-70DC-4439-B69E-A79A76509597}" type="datetime1">
              <a:rPr lang="zh-CN" altLang="en-US">
                <a:solidFill>
                  <a:srgbClr val="000000"/>
                </a:solidFill>
              </a:rPr>
              <a:pPr/>
              <a:t>2015/2/9</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10A72014-0F5B-496C-B591-5EBCF30FDA4B}"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772728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ED7CB4F0-30E0-4EC9-A4A9-C80E6ACC5954}" type="datetime1">
              <a:rPr lang="zh-CN" altLang="en-US">
                <a:solidFill>
                  <a:srgbClr val="000000"/>
                </a:solidFill>
              </a:rPr>
              <a:pPr/>
              <a:t>2015/2/9</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06F842AD-26F3-4087-A985-2F931D211D42}"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14732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93B4D908-70C5-4F20-AA51-1E66260DAFF7}" type="datetime1">
              <a:rPr lang="zh-CN" altLang="en-US">
                <a:solidFill>
                  <a:srgbClr val="000000"/>
                </a:solidFill>
              </a:rPr>
              <a:pPr/>
              <a:t>2015/2/9</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0AA55233-BDB6-4C55-A850-DB804AFCB43A}"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347325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88DF88CE-7F2E-4703-99F6-2DB02FF52343}" type="datetime1">
              <a:rPr lang="zh-CN" altLang="en-US">
                <a:solidFill>
                  <a:srgbClr val="000000"/>
                </a:solidFill>
              </a:rPr>
              <a:pPr/>
              <a:t>2015/2/9</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B3BF254B-058B-4102-AFEA-09B82E678968}"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36293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46A75805-ED79-4FC0-BBF1-A46A744163E1}" type="datetime1">
              <a:rPr lang="zh-CN" altLang="en-US">
                <a:solidFill>
                  <a:srgbClr val="000000"/>
                </a:solidFill>
              </a:rPr>
              <a:pPr/>
              <a:t>2015/2/9</a:t>
            </a:fld>
            <a:endParaRPr lang="en-US">
              <a:solidFill>
                <a:srgbClr val="000000"/>
              </a:solidFill>
            </a:endParaRPr>
          </a:p>
        </p:txBody>
      </p:sp>
      <p:sp>
        <p:nvSpPr>
          <p:cNvPr id="8" name="页脚占位符 7"/>
          <p:cNvSpPr>
            <a:spLocks noGrp="1"/>
          </p:cNvSpPr>
          <p:nvPr>
            <p:ph type="ftr" sz="quarter" idx="11"/>
          </p:nvPr>
        </p:nvSpPr>
        <p:spPr/>
        <p:txBody>
          <a:bodyPr/>
          <a:lstStyle>
            <a:lvl1pPr>
              <a:defRPr/>
            </a:lvl1pPr>
          </a:lstStyle>
          <a:p>
            <a:endParaRPr lang="en-US">
              <a:solidFill>
                <a:srgbClr val="000000"/>
              </a:solidFill>
            </a:endParaRPr>
          </a:p>
        </p:txBody>
      </p:sp>
      <p:sp>
        <p:nvSpPr>
          <p:cNvPr id="9" name="灯片编号占位符 8"/>
          <p:cNvSpPr>
            <a:spLocks noGrp="1"/>
          </p:cNvSpPr>
          <p:nvPr>
            <p:ph type="sldNum" sz="quarter" idx="12"/>
          </p:nvPr>
        </p:nvSpPr>
        <p:spPr/>
        <p:txBody>
          <a:bodyPr/>
          <a:lstStyle>
            <a:lvl1pPr>
              <a:defRPr/>
            </a:lvl1pPr>
          </a:lstStyle>
          <a:p>
            <a:fld id="{128B436C-C90F-4FD3-8E2A-E49421E6FEB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940998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565A4404-2B69-4F61-84FA-19D05814E956}" type="datetime1">
              <a:rPr lang="zh-CN" altLang="en-US">
                <a:solidFill>
                  <a:srgbClr val="000000"/>
                </a:solidFill>
              </a:rPr>
              <a:pPr/>
              <a:t>2015/2/9</a:t>
            </a:fld>
            <a:endParaRPr lang="en-US">
              <a:solidFill>
                <a:srgbClr val="000000"/>
              </a:solidFill>
            </a:endParaRPr>
          </a:p>
        </p:txBody>
      </p:sp>
      <p:sp>
        <p:nvSpPr>
          <p:cNvPr id="4" name="页脚占位符 3"/>
          <p:cNvSpPr>
            <a:spLocks noGrp="1"/>
          </p:cNvSpPr>
          <p:nvPr>
            <p:ph type="ftr" sz="quarter" idx="11"/>
          </p:nvPr>
        </p:nvSpPr>
        <p:spPr/>
        <p:txBody>
          <a:bodyPr/>
          <a:lstStyle>
            <a:lvl1pPr>
              <a:defRPr/>
            </a:lvl1pPr>
          </a:lstStyle>
          <a:p>
            <a:endParaRPr lang="en-US">
              <a:solidFill>
                <a:srgbClr val="000000"/>
              </a:solidFill>
            </a:endParaRPr>
          </a:p>
        </p:txBody>
      </p:sp>
      <p:sp>
        <p:nvSpPr>
          <p:cNvPr id="5" name="灯片编号占位符 4"/>
          <p:cNvSpPr>
            <a:spLocks noGrp="1"/>
          </p:cNvSpPr>
          <p:nvPr>
            <p:ph type="sldNum" sz="quarter" idx="12"/>
          </p:nvPr>
        </p:nvSpPr>
        <p:spPr/>
        <p:txBody>
          <a:bodyPr/>
          <a:lstStyle>
            <a:lvl1pPr>
              <a:defRPr/>
            </a:lvl1pPr>
          </a:lstStyle>
          <a:p>
            <a:fld id="{F8BD384C-EE51-4318-A85B-EEF7050023B0}"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067558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CF3788FF-B72A-4C75-A635-A75ED61E8224}" type="datetime1">
              <a:rPr lang="zh-CN" altLang="en-US">
                <a:solidFill>
                  <a:srgbClr val="000000"/>
                </a:solidFill>
              </a:rPr>
              <a:pPr/>
              <a:t>2015/2/9</a:t>
            </a:fld>
            <a:endParaRPr lang="en-US">
              <a:solidFill>
                <a:srgbClr val="000000"/>
              </a:solidFill>
            </a:endParaRPr>
          </a:p>
        </p:txBody>
      </p:sp>
      <p:sp>
        <p:nvSpPr>
          <p:cNvPr id="3" name="页脚占位符 2"/>
          <p:cNvSpPr>
            <a:spLocks noGrp="1"/>
          </p:cNvSpPr>
          <p:nvPr>
            <p:ph type="ftr" sz="quarter" idx="11"/>
          </p:nvPr>
        </p:nvSpPr>
        <p:spPr/>
        <p:txBody>
          <a:bodyPr/>
          <a:lstStyle>
            <a:lvl1pPr>
              <a:defRPr/>
            </a:lvl1pPr>
          </a:lstStyle>
          <a:p>
            <a:endParaRPr lang="en-US">
              <a:solidFill>
                <a:srgbClr val="000000"/>
              </a:solidFill>
            </a:endParaRPr>
          </a:p>
        </p:txBody>
      </p:sp>
      <p:sp>
        <p:nvSpPr>
          <p:cNvPr id="4" name="灯片编号占位符 3"/>
          <p:cNvSpPr>
            <a:spLocks noGrp="1"/>
          </p:cNvSpPr>
          <p:nvPr>
            <p:ph type="sldNum" sz="quarter" idx="12"/>
          </p:nvPr>
        </p:nvSpPr>
        <p:spPr/>
        <p:txBody>
          <a:bodyPr/>
          <a:lstStyle>
            <a:lvl1pPr>
              <a:defRPr/>
            </a:lvl1pPr>
          </a:lstStyle>
          <a:p>
            <a:fld id="{B9BFBBE5-D142-4930-A071-288F7491327E}"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2927793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2C34B53D-08D9-4715-84F3-A01E427AF4B8}" type="datetime1">
              <a:rPr lang="zh-CN" altLang="en-US">
                <a:solidFill>
                  <a:srgbClr val="000000"/>
                </a:solidFill>
              </a:rPr>
              <a:pPr/>
              <a:t>2015/2/9</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4C65965E-0EC1-4CA0-8301-E910D05C54B0}"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401097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26252317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6C58BBC5-0A67-4CED-B2C3-7C9536AB43CD}" type="datetime1">
              <a:rPr lang="zh-CN" altLang="en-US">
                <a:solidFill>
                  <a:srgbClr val="000000"/>
                </a:solidFill>
              </a:rPr>
              <a:pPr/>
              <a:t>2015/2/9</a:t>
            </a:fld>
            <a:endParaRPr lang="en-US">
              <a:solidFill>
                <a:srgbClr val="000000"/>
              </a:solidFill>
            </a:endParaRPr>
          </a:p>
        </p:txBody>
      </p:sp>
      <p:sp>
        <p:nvSpPr>
          <p:cNvPr id="6" name="页脚占位符 5"/>
          <p:cNvSpPr>
            <a:spLocks noGrp="1"/>
          </p:cNvSpPr>
          <p:nvPr>
            <p:ph type="ftr" sz="quarter" idx="11"/>
          </p:nvPr>
        </p:nvSpPr>
        <p:spPr/>
        <p:txBody>
          <a:bodyPr/>
          <a:lstStyle>
            <a:lvl1pPr>
              <a:defRPr/>
            </a:lvl1pPr>
          </a:lstStyle>
          <a:p>
            <a:endParaRPr lang="en-US">
              <a:solidFill>
                <a:srgbClr val="000000"/>
              </a:solidFill>
            </a:endParaRPr>
          </a:p>
        </p:txBody>
      </p:sp>
      <p:sp>
        <p:nvSpPr>
          <p:cNvPr id="7" name="灯片编号占位符 6"/>
          <p:cNvSpPr>
            <a:spLocks noGrp="1"/>
          </p:cNvSpPr>
          <p:nvPr>
            <p:ph type="sldNum" sz="quarter" idx="12"/>
          </p:nvPr>
        </p:nvSpPr>
        <p:spPr/>
        <p:txBody>
          <a:bodyPr/>
          <a:lstStyle>
            <a:lvl1pPr>
              <a:defRPr/>
            </a:lvl1pPr>
          </a:lstStyle>
          <a:p>
            <a:fld id="{23772492-12A1-4328-8803-ED19539CFAA5}"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502723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703173B2-1C57-4A1A-8A8A-B7B068A8312D}" type="datetime1">
              <a:rPr lang="zh-CN" altLang="en-US">
                <a:solidFill>
                  <a:srgbClr val="000000"/>
                </a:solidFill>
              </a:rPr>
              <a:pPr/>
              <a:t>2015/2/9</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8A37D055-A9EA-4FA3-9A75-0580F5A0CC45}"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5528519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9C1D3A8D-8767-4F26-A44D-B17E0D39DE4B}" type="datetime1">
              <a:rPr lang="zh-CN" altLang="en-US">
                <a:solidFill>
                  <a:srgbClr val="000000"/>
                </a:solidFill>
              </a:rPr>
              <a:pPr/>
              <a:t>2015/2/9</a:t>
            </a:fld>
            <a:endParaRPr lang="en-US">
              <a:solidFill>
                <a:srgbClr val="000000"/>
              </a:solidFill>
            </a:endParaRPr>
          </a:p>
        </p:txBody>
      </p:sp>
      <p:sp>
        <p:nvSpPr>
          <p:cNvPr id="5" name="页脚占位符 4"/>
          <p:cNvSpPr>
            <a:spLocks noGrp="1"/>
          </p:cNvSpPr>
          <p:nvPr>
            <p:ph type="ftr" sz="quarter" idx="11"/>
          </p:nvPr>
        </p:nvSpPr>
        <p:spPr/>
        <p:txBody>
          <a:bodyPr/>
          <a:lstStyle>
            <a:lvl1pPr>
              <a:defRPr/>
            </a:lvl1pPr>
          </a:lstStyle>
          <a:p>
            <a:endParaRPr lang="en-US">
              <a:solidFill>
                <a:srgbClr val="000000"/>
              </a:solidFill>
            </a:endParaRPr>
          </a:p>
        </p:txBody>
      </p:sp>
      <p:sp>
        <p:nvSpPr>
          <p:cNvPr id="6" name="灯片编号占位符 5"/>
          <p:cNvSpPr>
            <a:spLocks noGrp="1"/>
          </p:cNvSpPr>
          <p:nvPr>
            <p:ph type="sldNum" sz="quarter" idx="12"/>
          </p:nvPr>
        </p:nvSpPr>
        <p:spPr/>
        <p:txBody>
          <a:bodyPr/>
          <a:lstStyle>
            <a:lvl1pPr>
              <a:defRPr/>
            </a:lvl1pPr>
          </a:lstStyle>
          <a:p>
            <a:fld id="{AE1458EA-2117-4278-A256-DA5BF8665CB6}" type="slidenum">
              <a:rPr lang="zh-CN" alt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96986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3460687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892510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3089820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861262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459850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4134515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AC7F058-6801-482E-BC82-1FB00589A457}" type="datetimeFigureOut">
              <a:rPr lang="zh-CN" altLang="en-US" smtClean="0"/>
              <a:t>2015/2/9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138613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95583"/>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C7F058-6801-482E-BC82-1FB00589A457}" type="datetimeFigureOut">
              <a:rPr lang="zh-CN" altLang="en-US" smtClean="0"/>
              <a:t>2015/2/9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97041A-FF2A-4DFD-9B69-423DFA62CD83}" type="slidenum">
              <a:rPr lang="zh-CN" altLang="en-US" smtClean="0"/>
              <a:t>‹#›</a:t>
            </a:fld>
            <a:endParaRPr lang="zh-CN" altLang="en-US"/>
          </a:p>
        </p:txBody>
      </p:sp>
    </p:spTree>
    <p:extLst>
      <p:ext uri="{BB962C8B-B14F-4D97-AF65-F5344CB8AC3E}">
        <p14:creationId xmlns:p14="http://schemas.microsoft.com/office/powerpoint/2010/main" val="4097574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buFont typeface="Arial" panose="020B0604020202020204" pitchFamily="34" charset="0"/>
              <a:buNone/>
            </a:pPr>
            <a:fld id="{3BA4F5BA-2273-4211-95F9-CD36E9F8D66F}" type="datetime1">
              <a:rPr lang="zh-CN" altLang="en-US" smtClean="0">
                <a:solidFill>
                  <a:srgbClr val="000000"/>
                </a:solidFill>
              </a:rPr>
              <a:pPr fontAlgn="base">
                <a:spcBef>
                  <a:spcPct val="0"/>
                </a:spcBef>
                <a:spcAft>
                  <a:spcPct val="0"/>
                </a:spcAft>
                <a:buFont typeface="Arial" panose="020B0604020202020204" pitchFamily="34" charset="0"/>
                <a:buNone/>
              </a:pPr>
              <a:t>2015/2/9</a:t>
            </a:fld>
            <a:endParaRPr lang="en-U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buFont typeface="Arial" panose="020B0604020202020204" pitchFamily="34" charset="0"/>
              <a:buNone/>
            </a:pPr>
            <a:endParaRPr lang="en-U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buFont typeface="Arial" panose="020B0604020202020204" pitchFamily="34" charset="0"/>
              <a:buNone/>
            </a:pPr>
            <a:fld id="{B5B92394-12D8-424E-8836-0548A620A32D}" type="slidenum">
              <a:rPr lang="zh-CN" altLang="en-US" smtClean="0">
                <a:solidFill>
                  <a:srgbClr val="000000"/>
                </a:solidFill>
              </a:rPr>
              <a:pPr fontAlgn="base">
                <a:spcBef>
                  <a:spcPct val="0"/>
                </a:spcBef>
                <a:spcAft>
                  <a:spcPct val="0"/>
                </a:spcAft>
                <a:buFont typeface="Arial" panose="020B0604020202020204" pitchFamily="34" charset="0"/>
                <a:buNone/>
              </a:pPr>
              <a:t>‹#›</a:t>
            </a:fld>
            <a:endParaRPr lang="en-US" smtClean="0">
              <a:solidFill>
                <a:srgbClr val="000000"/>
              </a:solidFill>
            </a:endParaRPr>
          </a:p>
        </p:txBody>
      </p:sp>
    </p:spTree>
    <p:extLst>
      <p:ext uri="{BB962C8B-B14F-4D97-AF65-F5344CB8AC3E}">
        <p14:creationId xmlns:p14="http://schemas.microsoft.com/office/powerpoint/2010/main" val="40270492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eeppt.com" TargetMode="Externa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wmf"/><Relationship Id="rId5" Type="http://schemas.openxmlformats.org/officeDocument/2006/relationships/image" Target="../media/image5.png"/><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wmf"/><Relationship Id="rId1" Type="http://schemas.openxmlformats.org/officeDocument/2006/relationships/slideLayout" Target="../slideLayouts/slideLayout7.xml"/><Relationship Id="rId4" Type="http://schemas.openxmlformats.org/officeDocument/2006/relationships/image" Target="../media/image9.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3528" y="0"/>
            <a:ext cx="1800200" cy="130324"/>
          </a:xfrm>
          <a:prstGeom prst="rect">
            <a:avLst/>
          </a:prstGeom>
          <a:solidFill>
            <a:srgbClr val="BDC3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338042" y="260648"/>
            <a:ext cx="902811" cy="523220"/>
          </a:xfrm>
          <a:prstGeom prst="rect">
            <a:avLst/>
          </a:prstGeom>
          <a:noFill/>
        </p:spPr>
        <p:txBody>
          <a:bodyPr wrap="none" rtlCol="0">
            <a:spAutoFit/>
          </a:bodyPr>
          <a:lstStyle/>
          <a:p>
            <a:r>
              <a:rPr lang="zh-CN" altLang="en-US" sz="2800" dirty="0" smtClean="0">
                <a:solidFill>
                  <a:srgbClr val="BDC3C7"/>
                </a:solidFill>
                <a:latin typeface="方正大黑简体" pitchFamily="65" charset="-122"/>
                <a:ea typeface="方正大黑简体" pitchFamily="65" charset="-122"/>
              </a:rPr>
              <a:t>目录</a:t>
            </a:r>
            <a:endParaRPr lang="zh-CN" altLang="en-US" sz="2800" dirty="0">
              <a:solidFill>
                <a:srgbClr val="BDC3C7"/>
              </a:solidFill>
              <a:latin typeface="方正大黑简体" pitchFamily="65" charset="-122"/>
              <a:ea typeface="方正大黑简体" pitchFamily="65" charset="-122"/>
            </a:endParaRPr>
          </a:p>
        </p:txBody>
      </p:sp>
      <p:sp>
        <p:nvSpPr>
          <p:cNvPr id="5" name="TextBox 4"/>
          <p:cNvSpPr txBox="1"/>
          <p:nvPr/>
        </p:nvSpPr>
        <p:spPr>
          <a:xfrm>
            <a:off x="1240853" y="337592"/>
            <a:ext cx="918649" cy="369332"/>
          </a:xfrm>
          <a:prstGeom prst="rect">
            <a:avLst/>
          </a:prstGeom>
          <a:noFill/>
        </p:spPr>
        <p:txBody>
          <a:bodyPr wrap="none" rtlCol="0">
            <a:spAutoFit/>
          </a:bodyPr>
          <a:lstStyle/>
          <a:p>
            <a:r>
              <a:rPr lang="en-US" altLang="zh-CN" b="1" dirty="0" smtClean="0">
                <a:solidFill>
                  <a:srgbClr val="47C9AF"/>
                </a:solidFill>
              </a:rPr>
              <a:t>content</a:t>
            </a:r>
            <a:endParaRPr lang="zh-CN" altLang="en-US" b="1" dirty="0">
              <a:solidFill>
                <a:srgbClr val="47C9AF"/>
              </a:solidFill>
            </a:endParaRPr>
          </a:p>
        </p:txBody>
      </p:sp>
      <p:grpSp>
        <p:nvGrpSpPr>
          <p:cNvPr id="31" name="组合 30"/>
          <p:cNvGrpSpPr/>
          <p:nvPr/>
        </p:nvGrpSpPr>
        <p:grpSpPr>
          <a:xfrm>
            <a:off x="7751723" y="328464"/>
            <a:ext cx="556185" cy="127767"/>
            <a:chOff x="7452320" y="260647"/>
            <a:chExt cx="556185" cy="127767"/>
          </a:xfrm>
        </p:grpSpPr>
        <p:sp>
          <p:nvSpPr>
            <p:cNvPr id="26" name="椭圆 25"/>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3325574" y="3584206"/>
            <a:ext cx="2486409" cy="1656184"/>
            <a:chOff x="539552" y="3606924"/>
            <a:chExt cx="2486409" cy="1656184"/>
          </a:xfrm>
        </p:grpSpPr>
        <p:sp>
          <p:nvSpPr>
            <p:cNvPr id="35" name="矩形 34"/>
            <p:cNvSpPr/>
            <p:nvPr/>
          </p:nvSpPr>
          <p:spPr>
            <a:xfrm>
              <a:off x="539552" y="3606924"/>
              <a:ext cx="2486409" cy="1656184"/>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研究内容</a:t>
              </a:r>
              <a:endParaRPr lang="zh-CN" altLang="en-US" sz="2400" b="1" dirty="0"/>
            </a:p>
          </p:txBody>
        </p:sp>
        <p:sp>
          <p:nvSpPr>
            <p:cNvPr id="38" name="Freeform 68"/>
            <p:cNvSpPr>
              <a:spLocks noEditPoints="1"/>
            </p:cNvSpPr>
            <p:nvPr/>
          </p:nvSpPr>
          <p:spPr bwMode="auto">
            <a:xfrm>
              <a:off x="683568" y="3717032"/>
              <a:ext cx="434651" cy="488481"/>
            </a:xfrm>
            <a:custGeom>
              <a:avLst/>
              <a:gdLst>
                <a:gd name="T0" fmla="*/ 26 w 368"/>
                <a:gd name="T1" fmla="*/ 0 h 414"/>
                <a:gd name="T2" fmla="*/ 19 w 368"/>
                <a:gd name="T3" fmla="*/ 30 h 414"/>
                <a:gd name="T4" fmla="*/ 19 w 368"/>
                <a:gd name="T5" fmla="*/ 65 h 414"/>
                <a:gd name="T6" fmla="*/ 0 w 368"/>
                <a:gd name="T7" fmla="*/ 102 h 414"/>
                <a:gd name="T8" fmla="*/ 19 w 368"/>
                <a:gd name="T9" fmla="*/ 138 h 414"/>
                <a:gd name="T10" fmla="*/ 19 w 368"/>
                <a:gd name="T11" fmla="*/ 173 h 414"/>
                <a:gd name="T12" fmla="*/ 0 w 368"/>
                <a:gd name="T13" fmla="*/ 210 h 414"/>
                <a:gd name="T14" fmla="*/ 19 w 368"/>
                <a:gd name="T15" fmla="*/ 247 h 414"/>
                <a:gd name="T16" fmla="*/ 19 w 368"/>
                <a:gd name="T17" fmla="*/ 281 h 414"/>
                <a:gd name="T18" fmla="*/ 0 w 368"/>
                <a:gd name="T19" fmla="*/ 318 h 414"/>
                <a:gd name="T20" fmla="*/ 19 w 368"/>
                <a:gd name="T21" fmla="*/ 355 h 414"/>
                <a:gd name="T22" fmla="*/ 19 w 368"/>
                <a:gd name="T23" fmla="*/ 390 h 414"/>
                <a:gd name="T24" fmla="*/ 26 w 368"/>
                <a:gd name="T25" fmla="*/ 414 h 414"/>
                <a:gd name="T26" fmla="*/ 368 w 368"/>
                <a:gd name="T27" fmla="*/ 340 h 414"/>
                <a:gd name="T28" fmla="*/ 294 w 368"/>
                <a:gd name="T29" fmla="*/ 0 h 414"/>
                <a:gd name="T30" fmla="*/ 19 w 368"/>
                <a:gd name="T31" fmla="*/ 45 h 414"/>
                <a:gd name="T32" fmla="*/ 15 w 368"/>
                <a:gd name="T33" fmla="*/ 47 h 414"/>
                <a:gd name="T34" fmla="*/ 19 w 368"/>
                <a:gd name="T35" fmla="*/ 99 h 414"/>
                <a:gd name="T36" fmla="*/ 15 w 368"/>
                <a:gd name="T37" fmla="*/ 102 h 414"/>
                <a:gd name="T38" fmla="*/ 19 w 368"/>
                <a:gd name="T39" fmla="*/ 154 h 414"/>
                <a:gd name="T40" fmla="*/ 15 w 368"/>
                <a:gd name="T41" fmla="*/ 156 h 414"/>
                <a:gd name="T42" fmla="*/ 19 w 368"/>
                <a:gd name="T43" fmla="*/ 208 h 414"/>
                <a:gd name="T44" fmla="*/ 15 w 368"/>
                <a:gd name="T45" fmla="*/ 210 h 414"/>
                <a:gd name="T46" fmla="*/ 19 w 368"/>
                <a:gd name="T47" fmla="*/ 262 h 414"/>
                <a:gd name="T48" fmla="*/ 15 w 368"/>
                <a:gd name="T49" fmla="*/ 264 h 414"/>
                <a:gd name="T50" fmla="*/ 19 w 368"/>
                <a:gd name="T51" fmla="*/ 316 h 414"/>
                <a:gd name="T52" fmla="*/ 15 w 368"/>
                <a:gd name="T53" fmla="*/ 318 h 414"/>
                <a:gd name="T54" fmla="*/ 19 w 368"/>
                <a:gd name="T55" fmla="*/ 370 h 414"/>
                <a:gd name="T56" fmla="*/ 15 w 368"/>
                <a:gd name="T57" fmla="*/ 373 h 414"/>
                <a:gd name="T58" fmla="*/ 294 w 368"/>
                <a:gd name="T59" fmla="*/ 400 h 414"/>
                <a:gd name="T60" fmla="*/ 34 w 368"/>
                <a:gd name="T61" fmla="*/ 370 h 414"/>
                <a:gd name="T62" fmla="*/ 38 w 368"/>
                <a:gd name="T63" fmla="*/ 378 h 414"/>
                <a:gd name="T64" fmla="*/ 50 w 368"/>
                <a:gd name="T65" fmla="*/ 364 h 414"/>
                <a:gd name="T66" fmla="*/ 34 w 368"/>
                <a:gd name="T67" fmla="*/ 316 h 414"/>
                <a:gd name="T68" fmla="*/ 38 w 368"/>
                <a:gd name="T69" fmla="*/ 324 h 414"/>
                <a:gd name="T70" fmla="*/ 50 w 368"/>
                <a:gd name="T71" fmla="*/ 310 h 414"/>
                <a:gd name="T72" fmla="*/ 34 w 368"/>
                <a:gd name="T73" fmla="*/ 262 h 414"/>
                <a:gd name="T74" fmla="*/ 38 w 368"/>
                <a:gd name="T75" fmla="*/ 269 h 414"/>
                <a:gd name="T76" fmla="*/ 50 w 368"/>
                <a:gd name="T77" fmla="*/ 256 h 414"/>
                <a:gd name="T78" fmla="*/ 34 w 368"/>
                <a:gd name="T79" fmla="*/ 208 h 414"/>
                <a:gd name="T80" fmla="*/ 38 w 368"/>
                <a:gd name="T81" fmla="*/ 215 h 414"/>
                <a:gd name="T82" fmla="*/ 50 w 368"/>
                <a:gd name="T83" fmla="*/ 202 h 414"/>
                <a:gd name="T84" fmla="*/ 34 w 368"/>
                <a:gd name="T85" fmla="*/ 154 h 414"/>
                <a:gd name="T86" fmla="*/ 38 w 368"/>
                <a:gd name="T87" fmla="*/ 161 h 414"/>
                <a:gd name="T88" fmla="*/ 50 w 368"/>
                <a:gd name="T89" fmla="*/ 148 h 414"/>
                <a:gd name="T90" fmla="*/ 34 w 368"/>
                <a:gd name="T91" fmla="*/ 100 h 414"/>
                <a:gd name="T92" fmla="*/ 38 w 368"/>
                <a:gd name="T93" fmla="*/ 107 h 414"/>
                <a:gd name="T94" fmla="*/ 50 w 368"/>
                <a:gd name="T95" fmla="*/ 94 h 414"/>
                <a:gd name="T96" fmla="*/ 34 w 368"/>
                <a:gd name="T97" fmla="*/ 45 h 414"/>
                <a:gd name="T98" fmla="*/ 38 w 368"/>
                <a:gd name="T99" fmla="*/ 53 h 414"/>
                <a:gd name="T100" fmla="*/ 50 w 368"/>
                <a:gd name="T101" fmla="*/ 39 h 414"/>
                <a:gd name="T102" fmla="*/ 34 w 368"/>
                <a:gd name="T103" fmla="*/ 15 h 414"/>
                <a:gd name="T104" fmla="*/ 353 w 368"/>
                <a:gd name="T105" fmla="*/ 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 h="414">
                  <a:moveTo>
                    <a:pt x="294" y="0"/>
                  </a:moveTo>
                  <a:cubicBezTo>
                    <a:pt x="26" y="0"/>
                    <a:pt x="26" y="0"/>
                    <a:pt x="26" y="0"/>
                  </a:cubicBezTo>
                  <a:cubicBezTo>
                    <a:pt x="22" y="0"/>
                    <a:pt x="19" y="3"/>
                    <a:pt x="19" y="7"/>
                  </a:cubicBezTo>
                  <a:cubicBezTo>
                    <a:pt x="19" y="30"/>
                    <a:pt x="19" y="30"/>
                    <a:pt x="19" y="30"/>
                  </a:cubicBezTo>
                  <a:cubicBezTo>
                    <a:pt x="8" y="32"/>
                    <a:pt x="0" y="39"/>
                    <a:pt x="0" y="47"/>
                  </a:cubicBezTo>
                  <a:cubicBezTo>
                    <a:pt x="0" y="56"/>
                    <a:pt x="8" y="63"/>
                    <a:pt x="19" y="65"/>
                  </a:cubicBezTo>
                  <a:cubicBezTo>
                    <a:pt x="19" y="84"/>
                    <a:pt x="19" y="84"/>
                    <a:pt x="19" y="84"/>
                  </a:cubicBezTo>
                  <a:cubicBezTo>
                    <a:pt x="8" y="86"/>
                    <a:pt x="0" y="93"/>
                    <a:pt x="0" y="102"/>
                  </a:cubicBezTo>
                  <a:cubicBezTo>
                    <a:pt x="0" y="110"/>
                    <a:pt x="8" y="117"/>
                    <a:pt x="19" y="119"/>
                  </a:cubicBezTo>
                  <a:cubicBezTo>
                    <a:pt x="19" y="138"/>
                    <a:pt x="19" y="138"/>
                    <a:pt x="19" y="138"/>
                  </a:cubicBezTo>
                  <a:cubicBezTo>
                    <a:pt x="8" y="141"/>
                    <a:pt x="0" y="147"/>
                    <a:pt x="0" y="156"/>
                  </a:cubicBezTo>
                  <a:cubicBezTo>
                    <a:pt x="0" y="164"/>
                    <a:pt x="8" y="171"/>
                    <a:pt x="19" y="173"/>
                  </a:cubicBezTo>
                  <a:cubicBezTo>
                    <a:pt x="19" y="193"/>
                    <a:pt x="19" y="193"/>
                    <a:pt x="19" y="193"/>
                  </a:cubicBezTo>
                  <a:cubicBezTo>
                    <a:pt x="8" y="195"/>
                    <a:pt x="0" y="201"/>
                    <a:pt x="0" y="210"/>
                  </a:cubicBezTo>
                  <a:cubicBezTo>
                    <a:pt x="0" y="218"/>
                    <a:pt x="8" y="225"/>
                    <a:pt x="19" y="227"/>
                  </a:cubicBezTo>
                  <a:cubicBezTo>
                    <a:pt x="19" y="247"/>
                    <a:pt x="19" y="247"/>
                    <a:pt x="19" y="247"/>
                  </a:cubicBezTo>
                  <a:cubicBezTo>
                    <a:pt x="8" y="249"/>
                    <a:pt x="0" y="256"/>
                    <a:pt x="0" y="264"/>
                  </a:cubicBezTo>
                  <a:cubicBezTo>
                    <a:pt x="0" y="273"/>
                    <a:pt x="8" y="279"/>
                    <a:pt x="19" y="281"/>
                  </a:cubicBezTo>
                  <a:cubicBezTo>
                    <a:pt x="19" y="301"/>
                    <a:pt x="19" y="301"/>
                    <a:pt x="19" y="301"/>
                  </a:cubicBezTo>
                  <a:cubicBezTo>
                    <a:pt x="8" y="303"/>
                    <a:pt x="0" y="310"/>
                    <a:pt x="0" y="318"/>
                  </a:cubicBezTo>
                  <a:cubicBezTo>
                    <a:pt x="0" y="327"/>
                    <a:pt x="8" y="334"/>
                    <a:pt x="19" y="336"/>
                  </a:cubicBezTo>
                  <a:cubicBezTo>
                    <a:pt x="19" y="355"/>
                    <a:pt x="19" y="355"/>
                    <a:pt x="19" y="355"/>
                  </a:cubicBezTo>
                  <a:cubicBezTo>
                    <a:pt x="8" y="357"/>
                    <a:pt x="0" y="364"/>
                    <a:pt x="0" y="373"/>
                  </a:cubicBezTo>
                  <a:cubicBezTo>
                    <a:pt x="0" y="381"/>
                    <a:pt x="8" y="388"/>
                    <a:pt x="19" y="390"/>
                  </a:cubicBezTo>
                  <a:cubicBezTo>
                    <a:pt x="19" y="407"/>
                    <a:pt x="19" y="407"/>
                    <a:pt x="19" y="407"/>
                  </a:cubicBezTo>
                  <a:cubicBezTo>
                    <a:pt x="19" y="411"/>
                    <a:pt x="22" y="414"/>
                    <a:pt x="26" y="414"/>
                  </a:cubicBezTo>
                  <a:cubicBezTo>
                    <a:pt x="294" y="414"/>
                    <a:pt x="294" y="414"/>
                    <a:pt x="294" y="414"/>
                  </a:cubicBezTo>
                  <a:cubicBezTo>
                    <a:pt x="335" y="414"/>
                    <a:pt x="368" y="381"/>
                    <a:pt x="368" y="340"/>
                  </a:cubicBezTo>
                  <a:cubicBezTo>
                    <a:pt x="368" y="74"/>
                    <a:pt x="368" y="74"/>
                    <a:pt x="368" y="74"/>
                  </a:cubicBezTo>
                  <a:cubicBezTo>
                    <a:pt x="368" y="33"/>
                    <a:pt x="335" y="0"/>
                    <a:pt x="294" y="0"/>
                  </a:cubicBezTo>
                  <a:close/>
                  <a:moveTo>
                    <a:pt x="15" y="47"/>
                  </a:moveTo>
                  <a:cubicBezTo>
                    <a:pt x="15" y="47"/>
                    <a:pt x="17" y="46"/>
                    <a:pt x="19" y="45"/>
                  </a:cubicBezTo>
                  <a:cubicBezTo>
                    <a:pt x="19" y="50"/>
                    <a:pt x="19" y="50"/>
                    <a:pt x="19" y="50"/>
                  </a:cubicBezTo>
                  <a:cubicBezTo>
                    <a:pt x="17" y="49"/>
                    <a:pt x="15" y="48"/>
                    <a:pt x="15" y="47"/>
                  </a:cubicBezTo>
                  <a:close/>
                  <a:moveTo>
                    <a:pt x="15" y="102"/>
                  </a:moveTo>
                  <a:cubicBezTo>
                    <a:pt x="15" y="101"/>
                    <a:pt x="17" y="100"/>
                    <a:pt x="19" y="99"/>
                  </a:cubicBezTo>
                  <a:cubicBezTo>
                    <a:pt x="19" y="104"/>
                    <a:pt x="19" y="104"/>
                    <a:pt x="19" y="104"/>
                  </a:cubicBezTo>
                  <a:cubicBezTo>
                    <a:pt x="17" y="103"/>
                    <a:pt x="15" y="102"/>
                    <a:pt x="15" y="102"/>
                  </a:cubicBezTo>
                  <a:close/>
                  <a:moveTo>
                    <a:pt x="15" y="156"/>
                  </a:moveTo>
                  <a:cubicBezTo>
                    <a:pt x="15" y="155"/>
                    <a:pt x="17" y="154"/>
                    <a:pt x="19" y="154"/>
                  </a:cubicBezTo>
                  <a:cubicBezTo>
                    <a:pt x="19" y="158"/>
                    <a:pt x="19" y="158"/>
                    <a:pt x="19" y="158"/>
                  </a:cubicBezTo>
                  <a:cubicBezTo>
                    <a:pt x="17" y="157"/>
                    <a:pt x="15" y="156"/>
                    <a:pt x="15" y="156"/>
                  </a:cubicBezTo>
                  <a:close/>
                  <a:moveTo>
                    <a:pt x="15" y="210"/>
                  </a:moveTo>
                  <a:cubicBezTo>
                    <a:pt x="15" y="209"/>
                    <a:pt x="17" y="209"/>
                    <a:pt x="19" y="208"/>
                  </a:cubicBezTo>
                  <a:cubicBezTo>
                    <a:pt x="19" y="212"/>
                    <a:pt x="19" y="212"/>
                    <a:pt x="19" y="212"/>
                  </a:cubicBezTo>
                  <a:cubicBezTo>
                    <a:pt x="17" y="211"/>
                    <a:pt x="15" y="211"/>
                    <a:pt x="15" y="210"/>
                  </a:cubicBezTo>
                  <a:close/>
                  <a:moveTo>
                    <a:pt x="15" y="264"/>
                  </a:moveTo>
                  <a:cubicBezTo>
                    <a:pt x="15" y="264"/>
                    <a:pt x="17" y="263"/>
                    <a:pt x="19" y="262"/>
                  </a:cubicBezTo>
                  <a:cubicBezTo>
                    <a:pt x="19" y="266"/>
                    <a:pt x="19" y="266"/>
                    <a:pt x="19" y="266"/>
                  </a:cubicBezTo>
                  <a:cubicBezTo>
                    <a:pt x="17" y="266"/>
                    <a:pt x="15" y="265"/>
                    <a:pt x="15" y="264"/>
                  </a:cubicBezTo>
                  <a:close/>
                  <a:moveTo>
                    <a:pt x="15" y="318"/>
                  </a:moveTo>
                  <a:cubicBezTo>
                    <a:pt x="15" y="318"/>
                    <a:pt x="17" y="317"/>
                    <a:pt x="19" y="316"/>
                  </a:cubicBezTo>
                  <a:cubicBezTo>
                    <a:pt x="19" y="321"/>
                    <a:pt x="19" y="321"/>
                    <a:pt x="19" y="321"/>
                  </a:cubicBezTo>
                  <a:cubicBezTo>
                    <a:pt x="17" y="320"/>
                    <a:pt x="15" y="319"/>
                    <a:pt x="15" y="318"/>
                  </a:cubicBezTo>
                  <a:close/>
                  <a:moveTo>
                    <a:pt x="15" y="373"/>
                  </a:moveTo>
                  <a:cubicBezTo>
                    <a:pt x="15" y="372"/>
                    <a:pt x="17" y="371"/>
                    <a:pt x="19" y="370"/>
                  </a:cubicBezTo>
                  <a:cubicBezTo>
                    <a:pt x="19" y="375"/>
                    <a:pt x="19" y="375"/>
                    <a:pt x="19" y="375"/>
                  </a:cubicBezTo>
                  <a:cubicBezTo>
                    <a:pt x="17" y="374"/>
                    <a:pt x="15" y="373"/>
                    <a:pt x="15" y="373"/>
                  </a:cubicBezTo>
                  <a:close/>
                  <a:moveTo>
                    <a:pt x="353" y="340"/>
                  </a:moveTo>
                  <a:cubicBezTo>
                    <a:pt x="353" y="373"/>
                    <a:pt x="326" y="400"/>
                    <a:pt x="294" y="400"/>
                  </a:cubicBezTo>
                  <a:cubicBezTo>
                    <a:pt x="34" y="400"/>
                    <a:pt x="34" y="400"/>
                    <a:pt x="34" y="400"/>
                  </a:cubicBezTo>
                  <a:cubicBezTo>
                    <a:pt x="34" y="370"/>
                    <a:pt x="34" y="370"/>
                    <a:pt x="34" y="370"/>
                  </a:cubicBezTo>
                  <a:cubicBezTo>
                    <a:pt x="36" y="371"/>
                    <a:pt x="37" y="372"/>
                    <a:pt x="38" y="373"/>
                  </a:cubicBezTo>
                  <a:cubicBezTo>
                    <a:pt x="38" y="374"/>
                    <a:pt x="39" y="375"/>
                    <a:pt x="38" y="378"/>
                  </a:cubicBezTo>
                  <a:cubicBezTo>
                    <a:pt x="52" y="382"/>
                    <a:pt x="52" y="382"/>
                    <a:pt x="52" y="382"/>
                  </a:cubicBezTo>
                  <a:cubicBezTo>
                    <a:pt x="55" y="374"/>
                    <a:pt x="52" y="368"/>
                    <a:pt x="50" y="364"/>
                  </a:cubicBezTo>
                  <a:cubicBezTo>
                    <a:pt x="46" y="360"/>
                    <a:pt x="41" y="357"/>
                    <a:pt x="34" y="355"/>
                  </a:cubicBezTo>
                  <a:cubicBezTo>
                    <a:pt x="34" y="316"/>
                    <a:pt x="34" y="316"/>
                    <a:pt x="34" y="316"/>
                  </a:cubicBezTo>
                  <a:cubicBezTo>
                    <a:pt x="36" y="317"/>
                    <a:pt x="37" y="318"/>
                    <a:pt x="38" y="319"/>
                  </a:cubicBezTo>
                  <a:cubicBezTo>
                    <a:pt x="38" y="319"/>
                    <a:pt x="39" y="321"/>
                    <a:pt x="38" y="324"/>
                  </a:cubicBezTo>
                  <a:cubicBezTo>
                    <a:pt x="52" y="328"/>
                    <a:pt x="52" y="328"/>
                    <a:pt x="52" y="328"/>
                  </a:cubicBezTo>
                  <a:cubicBezTo>
                    <a:pt x="55" y="320"/>
                    <a:pt x="52" y="314"/>
                    <a:pt x="50" y="310"/>
                  </a:cubicBezTo>
                  <a:cubicBezTo>
                    <a:pt x="46" y="306"/>
                    <a:pt x="41" y="302"/>
                    <a:pt x="34" y="301"/>
                  </a:cubicBezTo>
                  <a:cubicBezTo>
                    <a:pt x="34" y="262"/>
                    <a:pt x="34" y="262"/>
                    <a:pt x="34" y="262"/>
                  </a:cubicBezTo>
                  <a:cubicBezTo>
                    <a:pt x="36" y="263"/>
                    <a:pt x="37" y="264"/>
                    <a:pt x="38" y="265"/>
                  </a:cubicBezTo>
                  <a:cubicBezTo>
                    <a:pt x="38" y="265"/>
                    <a:pt x="39" y="266"/>
                    <a:pt x="38" y="269"/>
                  </a:cubicBezTo>
                  <a:cubicBezTo>
                    <a:pt x="52" y="274"/>
                    <a:pt x="52" y="274"/>
                    <a:pt x="52" y="274"/>
                  </a:cubicBezTo>
                  <a:cubicBezTo>
                    <a:pt x="55" y="265"/>
                    <a:pt x="52" y="260"/>
                    <a:pt x="50" y="256"/>
                  </a:cubicBezTo>
                  <a:cubicBezTo>
                    <a:pt x="46" y="251"/>
                    <a:pt x="41" y="248"/>
                    <a:pt x="34" y="247"/>
                  </a:cubicBezTo>
                  <a:cubicBezTo>
                    <a:pt x="34" y="208"/>
                    <a:pt x="34" y="208"/>
                    <a:pt x="34" y="208"/>
                  </a:cubicBezTo>
                  <a:cubicBezTo>
                    <a:pt x="36" y="209"/>
                    <a:pt x="37" y="210"/>
                    <a:pt x="38" y="211"/>
                  </a:cubicBezTo>
                  <a:cubicBezTo>
                    <a:pt x="38" y="211"/>
                    <a:pt x="39" y="212"/>
                    <a:pt x="38" y="215"/>
                  </a:cubicBezTo>
                  <a:cubicBezTo>
                    <a:pt x="52" y="220"/>
                    <a:pt x="52" y="220"/>
                    <a:pt x="52" y="220"/>
                  </a:cubicBezTo>
                  <a:cubicBezTo>
                    <a:pt x="55" y="211"/>
                    <a:pt x="52" y="205"/>
                    <a:pt x="50" y="202"/>
                  </a:cubicBezTo>
                  <a:cubicBezTo>
                    <a:pt x="46" y="197"/>
                    <a:pt x="41" y="194"/>
                    <a:pt x="34" y="193"/>
                  </a:cubicBezTo>
                  <a:cubicBezTo>
                    <a:pt x="34" y="154"/>
                    <a:pt x="34" y="154"/>
                    <a:pt x="34" y="154"/>
                  </a:cubicBezTo>
                  <a:cubicBezTo>
                    <a:pt x="36" y="154"/>
                    <a:pt x="37" y="155"/>
                    <a:pt x="38" y="157"/>
                  </a:cubicBezTo>
                  <a:cubicBezTo>
                    <a:pt x="38" y="157"/>
                    <a:pt x="39" y="158"/>
                    <a:pt x="38" y="161"/>
                  </a:cubicBezTo>
                  <a:cubicBezTo>
                    <a:pt x="52" y="165"/>
                    <a:pt x="52" y="165"/>
                    <a:pt x="52" y="165"/>
                  </a:cubicBezTo>
                  <a:cubicBezTo>
                    <a:pt x="55" y="157"/>
                    <a:pt x="52" y="151"/>
                    <a:pt x="50" y="148"/>
                  </a:cubicBezTo>
                  <a:cubicBezTo>
                    <a:pt x="46" y="143"/>
                    <a:pt x="41" y="140"/>
                    <a:pt x="34" y="138"/>
                  </a:cubicBezTo>
                  <a:cubicBezTo>
                    <a:pt x="34" y="100"/>
                    <a:pt x="34" y="100"/>
                    <a:pt x="34" y="100"/>
                  </a:cubicBezTo>
                  <a:cubicBezTo>
                    <a:pt x="36" y="100"/>
                    <a:pt x="37" y="101"/>
                    <a:pt x="38" y="102"/>
                  </a:cubicBezTo>
                  <a:cubicBezTo>
                    <a:pt x="38" y="103"/>
                    <a:pt x="39" y="104"/>
                    <a:pt x="38" y="107"/>
                  </a:cubicBezTo>
                  <a:cubicBezTo>
                    <a:pt x="52" y="111"/>
                    <a:pt x="52" y="111"/>
                    <a:pt x="52" y="111"/>
                  </a:cubicBezTo>
                  <a:cubicBezTo>
                    <a:pt x="55" y="103"/>
                    <a:pt x="52" y="97"/>
                    <a:pt x="50" y="94"/>
                  </a:cubicBezTo>
                  <a:cubicBezTo>
                    <a:pt x="46" y="89"/>
                    <a:pt x="41" y="86"/>
                    <a:pt x="34" y="84"/>
                  </a:cubicBezTo>
                  <a:cubicBezTo>
                    <a:pt x="34" y="45"/>
                    <a:pt x="34" y="45"/>
                    <a:pt x="34" y="45"/>
                  </a:cubicBezTo>
                  <a:cubicBezTo>
                    <a:pt x="36" y="46"/>
                    <a:pt x="37" y="47"/>
                    <a:pt x="38" y="48"/>
                  </a:cubicBezTo>
                  <a:cubicBezTo>
                    <a:pt x="38" y="49"/>
                    <a:pt x="39" y="50"/>
                    <a:pt x="38" y="53"/>
                  </a:cubicBezTo>
                  <a:cubicBezTo>
                    <a:pt x="52" y="57"/>
                    <a:pt x="52" y="57"/>
                    <a:pt x="52" y="57"/>
                  </a:cubicBezTo>
                  <a:cubicBezTo>
                    <a:pt x="55" y="49"/>
                    <a:pt x="52" y="43"/>
                    <a:pt x="50" y="39"/>
                  </a:cubicBezTo>
                  <a:cubicBezTo>
                    <a:pt x="46" y="35"/>
                    <a:pt x="41" y="31"/>
                    <a:pt x="34" y="30"/>
                  </a:cubicBezTo>
                  <a:cubicBezTo>
                    <a:pt x="34" y="15"/>
                    <a:pt x="34" y="15"/>
                    <a:pt x="34" y="15"/>
                  </a:cubicBezTo>
                  <a:cubicBezTo>
                    <a:pt x="294" y="15"/>
                    <a:pt x="294" y="15"/>
                    <a:pt x="294" y="15"/>
                  </a:cubicBezTo>
                  <a:cubicBezTo>
                    <a:pt x="326" y="15"/>
                    <a:pt x="353" y="41"/>
                    <a:pt x="353" y="74"/>
                  </a:cubicBezTo>
                  <a:lnTo>
                    <a:pt x="353" y="34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15" name="组合 14"/>
          <p:cNvGrpSpPr/>
          <p:nvPr/>
        </p:nvGrpSpPr>
        <p:grpSpPr>
          <a:xfrm>
            <a:off x="539552" y="1624235"/>
            <a:ext cx="2486409" cy="1656184"/>
            <a:chOff x="539552" y="1624235"/>
            <a:chExt cx="2486409" cy="1656184"/>
          </a:xfrm>
        </p:grpSpPr>
        <p:sp>
          <p:nvSpPr>
            <p:cNvPr id="32" name="矩形 31"/>
            <p:cNvSpPr/>
            <p:nvPr/>
          </p:nvSpPr>
          <p:spPr>
            <a:xfrm>
              <a:off x="539552" y="1624235"/>
              <a:ext cx="2486409" cy="1656184"/>
            </a:xfrm>
            <a:prstGeom prst="rect">
              <a:avLst/>
            </a:prstGeom>
            <a:solidFill>
              <a:srgbClr val="D35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选题背景</a:t>
              </a:r>
              <a:endParaRPr lang="zh-CN" altLang="en-US" sz="2400" b="1" dirty="0"/>
            </a:p>
          </p:txBody>
        </p:sp>
        <p:sp>
          <p:nvSpPr>
            <p:cNvPr id="39" name="Freeform 88"/>
            <p:cNvSpPr>
              <a:spLocks noEditPoints="1"/>
            </p:cNvSpPr>
            <p:nvPr/>
          </p:nvSpPr>
          <p:spPr bwMode="auto">
            <a:xfrm>
              <a:off x="660855" y="1724170"/>
              <a:ext cx="488608" cy="488481"/>
            </a:xfrm>
            <a:custGeom>
              <a:avLst/>
              <a:gdLst>
                <a:gd name="T0" fmla="*/ 207 w 414"/>
                <a:gd name="T1" fmla="*/ 0 h 414"/>
                <a:gd name="T2" fmla="*/ 0 w 414"/>
                <a:gd name="T3" fmla="*/ 207 h 414"/>
                <a:gd name="T4" fmla="*/ 207 w 414"/>
                <a:gd name="T5" fmla="*/ 414 h 414"/>
                <a:gd name="T6" fmla="*/ 414 w 414"/>
                <a:gd name="T7" fmla="*/ 207 h 414"/>
                <a:gd name="T8" fmla="*/ 207 w 414"/>
                <a:gd name="T9" fmla="*/ 0 h 414"/>
                <a:gd name="T10" fmla="*/ 207 w 414"/>
                <a:gd name="T11" fmla="*/ 399 h 414"/>
                <a:gd name="T12" fmla="*/ 15 w 414"/>
                <a:gd name="T13" fmla="*/ 207 h 414"/>
                <a:gd name="T14" fmla="*/ 207 w 414"/>
                <a:gd name="T15" fmla="*/ 15 h 414"/>
                <a:gd name="T16" fmla="*/ 399 w 414"/>
                <a:gd name="T17" fmla="*/ 207 h 414"/>
                <a:gd name="T18" fmla="*/ 207 w 414"/>
                <a:gd name="T19" fmla="*/ 399 h 414"/>
                <a:gd name="T20" fmla="*/ 299 w 414"/>
                <a:gd name="T21" fmla="*/ 174 h 414"/>
                <a:gd name="T22" fmla="*/ 314 w 414"/>
                <a:gd name="T23" fmla="*/ 174 h 414"/>
                <a:gd name="T24" fmla="*/ 314 w 414"/>
                <a:gd name="T25" fmla="*/ 307 h 414"/>
                <a:gd name="T26" fmla="*/ 306 w 414"/>
                <a:gd name="T27" fmla="*/ 314 h 414"/>
                <a:gd name="T28" fmla="*/ 173 w 414"/>
                <a:gd name="T29" fmla="*/ 314 h 414"/>
                <a:gd name="T30" fmla="*/ 173 w 414"/>
                <a:gd name="T31" fmla="*/ 300 h 414"/>
                <a:gd name="T32" fmla="*/ 288 w 414"/>
                <a:gd name="T33" fmla="*/ 300 h 414"/>
                <a:gd name="T34" fmla="*/ 108 w 414"/>
                <a:gd name="T35" fmla="*/ 120 h 414"/>
                <a:gd name="T36" fmla="*/ 119 w 414"/>
                <a:gd name="T37" fmla="*/ 109 h 414"/>
                <a:gd name="T38" fmla="*/ 299 w 414"/>
                <a:gd name="T39" fmla="*/ 289 h 414"/>
                <a:gd name="T40" fmla="*/ 299 w 414"/>
                <a:gd name="T41" fmla="*/ 174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4" h="414">
                  <a:moveTo>
                    <a:pt x="207" y="0"/>
                  </a:moveTo>
                  <a:cubicBezTo>
                    <a:pt x="93" y="0"/>
                    <a:pt x="0" y="93"/>
                    <a:pt x="0" y="207"/>
                  </a:cubicBezTo>
                  <a:cubicBezTo>
                    <a:pt x="0" y="321"/>
                    <a:pt x="93" y="414"/>
                    <a:pt x="207" y="414"/>
                  </a:cubicBezTo>
                  <a:cubicBezTo>
                    <a:pt x="321" y="414"/>
                    <a:pt x="414" y="321"/>
                    <a:pt x="414" y="207"/>
                  </a:cubicBezTo>
                  <a:cubicBezTo>
                    <a:pt x="414" y="93"/>
                    <a:pt x="321" y="0"/>
                    <a:pt x="207" y="0"/>
                  </a:cubicBezTo>
                  <a:close/>
                  <a:moveTo>
                    <a:pt x="207" y="399"/>
                  </a:moveTo>
                  <a:cubicBezTo>
                    <a:pt x="101" y="399"/>
                    <a:pt x="15" y="313"/>
                    <a:pt x="15" y="207"/>
                  </a:cubicBezTo>
                  <a:cubicBezTo>
                    <a:pt x="15" y="101"/>
                    <a:pt x="101" y="15"/>
                    <a:pt x="207" y="15"/>
                  </a:cubicBezTo>
                  <a:cubicBezTo>
                    <a:pt x="313" y="15"/>
                    <a:pt x="399" y="101"/>
                    <a:pt x="399" y="207"/>
                  </a:cubicBezTo>
                  <a:cubicBezTo>
                    <a:pt x="399" y="313"/>
                    <a:pt x="313" y="399"/>
                    <a:pt x="207" y="399"/>
                  </a:cubicBezTo>
                  <a:close/>
                  <a:moveTo>
                    <a:pt x="299" y="174"/>
                  </a:moveTo>
                  <a:cubicBezTo>
                    <a:pt x="314" y="174"/>
                    <a:pt x="314" y="174"/>
                    <a:pt x="314" y="174"/>
                  </a:cubicBezTo>
                  <a:cubicBezTo>
                    <a:pt x="314" y="307"/>
                    <a:pt x="314" y="307"/>
                    <a:pt x="314" y="307"/>
                  </a:cubicBezTo>
                  <a:cubicBezTo>
                    <a:pt x="314" y="311"/>
                    <a:pt x="310" y="314"/>
                    <a:pt x="306" y="314"/>
                  </a:cubicBezTo>
                  <a:cubicBezTo>
                    <a:pt x="173" y="314"/>
                    <a:pt x="173" y="314"/>
                    <a:pt x="173" y="314"/>
                  </a:cubicBezTo>
                  <a:cubicBezTo>
                    <a:pt x="173" y="300"/>
                    <a:pt x="173" y="300"/>
                    <a:pt x="173" y="300"/>
                  </a:cubicBezTo>
                  <a:cubicBezTo>
                    <a:pt x="288" y="300"/>
                    <a:pt x="288" y="300"/>
                    <a:pt x="288" y="300"/>
                  </a:cubicBezTo>
                  <a:cubicBezTo>
                    <a:pt x="108" y="120"/>
                    <a:pt x="108" y="120"/>
                    <a:pt x="108" y="120"/>
                  </a:cubicBezTo>
                  <a:cubicBezTo>
                    <a:pt x="119" y="109"/>
                    <a:pt x="119" y="109"/>
                    <a:pt x="119" y="109"/>
                  </a:cubicBezTo>
                  <a:cubicBezTo>
                    <a:pt x="299" y="289"/>
                    <a:pt x="299" y="289"/>
                    <a:pt x="299" y="289"/>
                  </a:cubicBezTo>
                  <a:lnTo>
                    <a:pt x="299" y="174"/>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12" name="组合 11"/>
          <p:cNvGrpSpPr/>
          <p:nvPr/>
        </p:nvGrpSpPr>
        <p:grpSpPr>
          <a:xfrm>
            <a:off x="6136119" y="1624235"/>
            <a:ext cx="2486409" cy="1656184"/>
            <a:chOff x="3337837" y="1628800"/>
            <a:chExt cx="2486409" cy="1656184"/>
          </a:xfrm>
        </p:grpSpPr>
        <p:sp>
          <p:nvSpPr>
            <p:cNvPr id="33" name="矩形 32"/>
            <p:cNvSpPr/>
            <p:nvPr/>
          </p:nvSpPr>
          <p:spPr>
            <a:xfrm>
              <a:off x="3337837" y="1628800"/>
              <a:ext cx="2486409" cy="1656184"/>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研究思路</a:t>
              </a:r>
              <a:endParaRPr lang="zh-CN" altLang="en-US" sz="2400" b="1" dirty="0"/>
            </a:p>
          </p:txBody>
        </p:sp>
        <p:sp>
          <p:nvSpPr>
            <p:cNvPr id="41" name="Freeform 13"/>
            <p:cNvSpPr>
              <a:spLocks noEditPoints="1"/>
            </p:cNvSpPr>
            <p:nvPr/>
          </p:nvSpPr>
          <p:spPr bwMode="auto">
            <a:xfrm>
              <a:off x="3491880" y="1772816"/>
              <a:ext cx="262778" cy="484369"/>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16" name="组合 15"/>
          <p:cNvGrpSpPr/>
          <p:nvPr/>
        </p:nvGrpSpPr>
        <p:grpSpPr>
          <a:xfrm>
            <a:off x="558634" y="3584206"/>
            <a:ext cx="2486409" cy="1656184"/>
            <a:chOff x="6113159" y="1554628"/>
            <a:chExt cx="2486409" cy="1656184"/>
          </a:xfrm>
        </p:grpSpPr>
        <p:sp>
          <p:nvSpPr>
            <p:cNvPr id="34" name="矩形 33"/>
            <p:cNvSpPr/>
            <p:nvPr/>
          </p:nvSpPr>
          <p:spPr>
            <a:xfrm>
              <a:off x="6113159" y="1554628"/>
              <a:ext cx="2486409" cy="1656184"/>
            </a:xfrm>
            <a:prstGeom prst="rect">
              <a:avLst/>
            </a:prstGeom>
            <a:solidFill>
              <a:srgbClr val="F39C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研究方法</a:t>
              </a:r>
              <a:endParaRPr lang="zh-CN" altLang="en-US" sz="2400" b="1" dirty="0"/>
            </a:p>
          </p:txBody>
        </p:sp>
        <p:sp>
          <p:nvSpPr>
            <p:cNvPr id="42" name="Freeform 93"/>
            <p:cNvSpPr>
              <a:spLocks noEditPoints="1"/>
            </p:cNvSpPr>
            <p:nvPr/>
          </p:nvSpPr>
          <p:spPr bwMode="auto">
            <a:xfrm>
              <a:off x="6214821" y="1728913"/>
              <a:ext cx="252797" cy="330649"/>
            </a:xfrm>
            <a:custGeom>
              <a:avLst/>
              <a:gdLst>
                <a:gd name="T0" fmla="*/ 207 w 214"/>
                <a:gd name="T1" fmla="*/ 280 h 280"/>
                <a:gd name="T2" fmla="*/ 74 w 214"/>
                <a:gd name="T3" fmla="*/ 280 h 280"/>
                <a:gd name="T4" fmla="*/ 0 w 214"/>
                <a:gd name="T5" fmla="*/ 207 h 280"/>
                <a:gd name="T6" fmla="*/ 0 w 214"/>
                <a:gd name="T7" fmla="*/ 7 h 280"/>
                <a:gd name="T8" fmla="*/ 7 w 214"/>
                <a:gd name="T9" fmla="*/ 0 h 280"/>
                <a:gd name="T10" fmla="*/ 74 w 214"/>
                <a:gd name="T11" fmla="*/ 0 h 280"/>
                <a:gd name="T12" fmla="*/ 81 w 214"/>
                <a:gd name="T13" fmla="*/ 7 h 280"/>
                <a:gd name="T14" fmla="*/ 81 w 214"/>
                <a:gd name="T15" fmla="*/ 66 h 280"/>
                <a:gd name="T16" fmla="*/ 207 w 214"/>
                <a:gd name="T17" fmla="*/ 66 h 280"/>
                <a:gd name="T18" fmla="*/ 214 w 214"/>
                <a:gd name="T19" fmla="*/ 74 h 280"/>
                <a:gd name="T20" fmla="*/ 214 w 214"/>
                <a:gd name="T21" fmla="*/ 140 h 280"/>
                <a:gd name="T22" fmla="*/ 207 w 214"/>
                <a:gd name="T23" fmla="*/ 147 h 280"/>
                <a:gd name="T24" fmla="*/ 81 w 214"/>
                <a:gd name="T25" fmla="*/ 147 h 280"/>
                <a:gd name="T26" fmla="*/ 81 w 214"/>
                <a:gd name="T27" fmla="*/ 199 h 280"/>
                <a:gd name="T28" fmla="*/ 207 w 214"/>
                <a:gd name="T29" fmla="*/ 199 h 280"/>
                <a:gd name="T30" fmla="*/ 214 w 214"/>
                <a:gd name="T31" fmla="*/ 207 h 280"/>
                <a:gd name="T32" fmla="*/ 214 w 214"/>
                <a:gd name="T33" fmla="*/ 273 h 280"/>
                <a:gd name="T34" fmla="*/ 207 w 214"/>
                <a:gd name="T35" fmla="*/ 280 h 280"/>
                <a:gd name="T36" fmla="*/ 15 w 214"/>
                <a:gd name="T37" fmla="*/ 15 h 280"/>
                <a:gd name="T38" fmla="*/ 15 w 214"/>
                <a:gd name="T39" fmla="*/ 207 h 280"/>
                <a:gd name="T40" fmla="*/ 74 w 214"/>
                <a:gd name="T41" fmla="*/ 266 h 280"/>
                <a:gd name="T42" fmla="*/ 199 w 214"/>
                <a:gd name="T43" fmla="*/ 266 h 280"/>
                <a:gd name="T44" fmla="*/ 199 w 214"/>
                <a:gd name="T45" fmla="*/ 214 h 280"/>
                <a:gd name="T46" fmla="*/ 74 w 214"/>
                <a:gd name="T47" fmla="*/ 214 h 280"/>
                <a:gd name="T48" fmla="*/ 66 w 214"/>
                <a:gd name="T49" fmla="*/ 207 h 280"/>
                <a:gd name="T50" fmla="*/ 66 w 214"/>
                <a:gd name="T51" fmla="*/ 140 h 280"/>
                <a:gd name="T52" fmla="*/ 74 w 214"/>
                <a:gd name="T53" fmla="*/ 133 h 280"/>
                <a:gd name="T54" fmla="*/ 199 w 214"/>
                <a:gd name="T55" fmla="*/ 133 h 280"/>
                <a:gd name="T56" fmla="*/ 199 w 214"/>
                <a:gd name="T57" fmla="*/ 81 h 280"/>
                <a:gd name="T58" fmla="*/ 74 w 214"/>
                <a:gd name="T59" fmla="*/ 81 h 280"/>
                <a:gd name="T60" fmla="*/ 66 w 214"/>
                <a:gd name="T61" fmla="*/ 74 h 280"/>
                <a:gd name="T62" fmla="*/ 66 w 214"/>
                <a:gd name="T63" fmla="*/ 15 h 280"/>
                <a:gd name="T64" fmla="*/ 15 w 214"/>
                <a:gd name="T65" fmla="*/ 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4" h="280">
                  <a:moveTo>
                    <a:pt x="207" y="280"/>
                  </a:moveTo>
                  <a:cubicBezTo>
                    <a:pt x="74" y="280"/>
                    <a:pt x="74" y="280"/>
                    <a:pt x="74" y="280"/>
                  </a:cubicBezTo>
                  <a:cubicBezTo>
                    <a:pt x="33" y="280"/>
                    <a:pt x="0" y="247"/>
                    <a:pt x="0" y="207"/>
                  </a:cubicBezTo>
                  <a:cubicBezTo>
                    <a:pt x="0" y="7"/>
                    <a:pt x="0" y="7"/>
                    <a:pt x="0" y="7"/>
                  </a:cubicBezTo>
                  <a:cubicBezTo>
                    <a:pt x="0" y="3"/>
                    <a:pt x="3" y="0"/>
                    <a:pt x="7" y="0"/>
                  </a:cubicBezTo>
                  <a:cubicBezTo>
                    <a:pt x="74" y="0"/>
                    <a:pt x="74" y="0"/>
                    <a:pt x="74" y="0"/>
                  </a:cubicBezTo>
                  <a:cubicBezTo>
                    <a:pt x="78" y="0"/>
                    <a:pt x="81" y="3"/>
                    <a:pt x="81" y="7"/>
                  </a:cubicBezTo>
                  <a:cubicBezTo>
                    <a:pt x="81" y="66"/>
                    <a:pt x="81" y="66"/>
                    <a:pt x="81" y="66"/>
                  </a:cubicBezTo>
                  <a:cubicBezTo>
                    <a:pt x="207" y="66"/>
                    <a:pt x="207" y="66"/>
                    <a:pt x="207" y="66"/>
                  </a:cubicBezTo>
                  <a:cubicBezTo>
                    <a:pt x="211" y="66"/>
                    <a:pt x="214" y="70"/>
                    <a:pt x="214" y="74"/>
                  </a:cubicBezTo>
                  <a:cubicBezTo>
                    <a:pt x="214" y="140"/>
                    <a:pt x="214" y="140"/>
                    <a:pt x="214" y="140"/>
                  </a:cubicBezTo>
                  <a:cubicBezTo>
                    <a:pt x="214" y="144"/>
                    <a:pt x="211" y="147"/>
                    <a:pt x="207" y="147"/>
                  </a:cubicBezTo>
                  <a:cubicBezTo>
                    <a:pt x="81" y="147"/>
                    <a:pt x="81" y="147"/>
                    <a:pt x="81" y="147"/>
                  </a:cubicBezTo>
                  <a:cubicBezTo>
                    <a:pt x="81" y="199"/>
                    <a:pt x="81" y="199"/>
                    <a:pt x="81" y="199"/>
                  </a:cubicBezTo>
                  <a:cubicBezTo>
                    <a:pt x="207" y="199"/>
                    <a:pt x="207" y="199"/>
                    <a:pt x="207" y="199"/>
                  </a:cubicBezTo>
                  <a:cubicBezTo>
                    <a:pt x="211" y="199"/>
                    <a:pt x="214" y="202"/>
                    <a:pt x="214" y="207"/>
                  </a:cubicBezTo>
                  <a:cubicBezTo>
                    <a:pt x="214" y="273"/>
                    <a:pt x="214" y="273"/>
                    <a:pt x="214" y="273"/>
                  </a:cubicBezTo>
                  <a:cubicBezTo>
                    <a:pt x="214" y="277"/>
                    <a:pt x="211" y="280"/>
                    <a:pt x="207" y="280"/>
                  </a:cubicBezTo>
                  <a:close/>
                  <a:moveTo>
                    <a:pt x="15" y="15"/>
                  </a:moveTo>
                  <a:cubicBezTo>
                    <a:pt x="15" y="207"/>
                    <a:pt x="15" y="207"/>
                    <a:pt x="15" y="207"/>
                  </a:cubicBezTo>
                  <a:cubicBezTo>
                    <a:pt x="15" y="239"/>
                    <a:pt x="41" y="266"/>
                    <a:pt x="74" y="266"/>
                  </a:cubicBezTo>
                  <a:cubicBezTo>
                    <a:pt x="199" y="266"/>
                    <a:pt x="199" y="266"/>
                    <a:pt x="199" y="266"/>
                  </a:cubicBezTo>
                  <a:cubicBezTo>
                    <a:pt x="199" y="214"/>
                    <a:pt x="199" y="214"/>
                    <a:pt x="199" y="214"/>
                  </a:cubicBezTo>
                  <a:cubicBezTo>
                    <a:pt x="74" y="214"/>
                    <a:pt x="74" y="214"/>
                    <a:pt x="74" y="214"/>
                  </a:cubicBezTo>
                  <a:cubicBezTo>
                    <a:pt x="70" y="214"/>
                    <a:pt x="66" y="211"/>
                    <a:pt x="66" y="207"/>
                  </a:cubicBezTo>
                  <a:cubicBezTo>
                    <a:pt x="66" y="140"/>
                    <a:pt x="66" y="140"/>
                    <a:pt x="66" y="140"/>
                  </a:cubicBezTo>
                  <a:cubicBezTo>
                    <a:pt x="66" y="136"/>
                    <a:pt x="70" y="133"/>
                    <a:pt x="74" y="133"/>
                  </a:cubicBezTo>
                  <a:cubicBezTo>
                    <a:pt x="199" y="133"/>
                    <a:pt x="199" y="133"/>
                    <a:pt x="199" y="133"/>
                  </a:cubicBezTo>
                  <a:cubicBezTo>
                    <a:pt x="199" y="81"/>
                    <a:pt x="199" y="81"/>
                    <a:pt x="199" y="81"/>
                  </a:cubicBezTo>
                  <a:cubicBezTo>
                    <a:pt x="74" y="81"/>
                    <a:pt x="74" y="81"/>
                    <a:pt x="74" y="81"/>
                  </a:cubicBezTo>
                  <a:cubicBezTo>
                    <a:pt x="70" y="81"/>
                    <a:pt x="66" y="78"/>
                    <a:pt x="66" y="74"/>
                  </a:cubicBezTo>
                  <a:cubicBezTo>
                    <a:pt x="66" y="15"/>
                    <a:pt x="66" y="15"/>
                    <a:pt x="66" y="15"/>
                  </a:cubicBezTo>
                  <a:lnTo>
                    <a:pt x="15" y="15"/>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6" name="组合 5"/>
          <p:cNvGrpSpPr/>
          <p:nvPr/>
        </p:nvGrpSpPr>
        <p:grpSpPr>
          <a:xfrm>
            <a:off x="3325574" y="1624235"/>
            <a:ext cx="2486409" cy="1656184"/>
            <a:chOff x="6136121" y="3606924"/>
            <a:chExt cx="2486409" cy="1656184"/>
          </a:xfrm>
        </p:grpSpPr>
        <p:sp>
          <p:nvSpPr>
            <p:cNvPr id="37" name="矩形 36"/>
            <p:cNvSpPr/>
            <p:nvPr/>
          </p:nvSpPr>
          <p:spPr>
            <a:xfrm>
              <a:off x="6136121" y="3606924"/>
              <a:ext cx="2486409" cy="1656184"/>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研究现状</a:t>
              </a:r>
              <a:endParaRPr lang="zh-CN" altLang="en-US" sz="2400" b="1" dirty="0"/>
            </a:p>
          </p:txBody>
        </p:sp>
        <p:sp>
          <p:nvSpPr>
            <p:cNvPr id="44" name="Freeform 90"/>
            <p:cNvSpPr>
              <a:spLocks noEditPoints="1"/>
            </p:cNvSpPr>
            <p:nvPr/>
          </p:nvSpPr>
          <p:spPr bwMode="auto">
            <a:xfrm>
              <a:off x="6237783" y="3717032"/>
              <a:ext cx="330234" cy="401073"/>
            </a:xfrm>
            <a:custGeom>
              <a:avLst/>
              <a:gdLst>
                <a:gd name="T0" fmla="*/ 136 w 280"/>
                <a:gd name="T1" fmla="*/ 143 h 340"/>
                <a:gd name="T2" fmla="*/ 88 w 280"/>
                <a:gd name="T3" fmla="*/ 95 h 340"/>
                <a:gd name="T4" fmla="*/ 98 w 280"/>
                <a:gd name="T5" fmla="*/ 85 h 340"/>
                <a:gd name="T6" fmla="*/ 133 w 280"/>
                <a:gd name="T7" fmla="*/ 120 h 340"/>
                <a:gd name="T8" fmla="*/ 133 w 280"/>
                <a:gd name="T9" fmla="*/ 0 h 340"/>
                <a:gd name="T10" fmla="*/ 148 w 280"/>
                <a:gd name="T11" fmla="*/ 0 h 340"/>
                <a:gd name="T12" fmla="*/ 148 w 280"/>
                <a:gd name="T13" fmla="*/ 120 h 340"/>
                <a:gd name="T14" fmla="*/ 184 w 280"/>
                <a:gd name="T15" fmla="*/ 85 h 340"/>
                <a:gd name="T16" fmla="*/ 194 w 280"/>
                <a:gd name="T17" fmla="*/ 95 h 340"/>
                <a:gd name="T18" fmla="*/ 146 w 280"/>
                <a:gd name="T19" fmla="*/ 143 h 340"/>
                <a:gd name="T20" fmla="*/ 141 w 280"/>
                <a:gd name="T21" fmla="*/ 145 h 340"/>
                <a:gd name="T22" fmla="*/ 136 w 280"/>
                <a:gd name="T23" fmla="*/ 143 h 340"/>
                <a:gd name="T24" fmla="*/ 280 w 280"/>
                <a:gd name="T25" fmla="*/ 200 h 340"/>
                <a:gd name="T26" fmla="*/ 280 w 280"/>
                <a:gd name="T27" fmla="*/ 332 h 340"/>
                <a:gd name="T28" fmla="*/ 273 w 280"/>
                <a:gd name="T29" fmla="*/ 340 h 340"/>
                <a:gd name="T30" fmla="*/ 7 w 280"/>
                <a:gd name="T31" fmla="*/ 340 h 340"/>
                <a:gd name="T32" fmla="*/ 0 w 280"/>
                <a:gd name="T33" fmla="*/ 332 h 340"/>
                <a:gd name="T34" fmla="*/ 0 w 280"/>
                <a:gd name="T35" fmla="*/ 200 h 340"/>
                <a:gd name="T36" fmla="*/ 7 w 280"/>
                <a:gd name="T37" fmla="*/ 192 h 340"/>
                <a:gd name="T38" fmla="*/ 273 w 280"/>
                <a:gd name="T39" fmla="*/ 192 h 340"/>
                <a:gd name="T40" fmla="*/ 280 w 280"/>
                <a:gd name="T41" fmla="*/ 200 h 340"/>
                <a:gd name="T42" fmla="*/ 266 w 280"/>
                <a:gd name="T43" fmla="*/ 207 h 340"/>
                <a:gd name="T44" fmla="*/ 15 w 280"/>
                <a:gd name="T45" fmla="*/ 207 h 340"/>
                <a:gd name="T46" fmla="*/ 15 w 280"/>
                <a:gd name="T47" fmla="*/ 325 h 340"/>
                <a:gd name="T48" fmla="*/ 266 w 280"/>
                <a:gd name="T49" fmla="*/ 325 h 340"/>
                <a:gd name="T50" fmla="*/ 266 w 280"/>
                <a:gd name="T51" fmla="*/ 207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340">
                  <a:moveTo>
                    <a:pt x="136" y="143"/>
                  </a:moveTo>
                  <a:cubicBezTo>
                    <a:pt x="88" y="95"/>
                    <a:pt x="88" y="95"/>
                    <a:pt x="88" y="95"/>
                  </a:cubicBezTo>
                  <a:cubicBezTo>
                    <a:pt x="98" y="85"/>
                    <a:pt x="98" y="85"/>
                    <a:pt x="98" y="85"/>
                  </a:cubicBezTo>
                  <a:cubicBezTo>
                    <a:pt x="133" y="120"/>
                    <a:pt x="133" y="120"/>
                    <a:pt x="133" y="120"/>
                  </a:cubicBezTo>
                  <a:cubicBezTo>
                    <a:pt x="133" y="0"/>
                    <a:pt x="133" y="0"/>
                    <a:pt x="133" y="0"/>
                  </a:cubicBezTo>
                  <a:cubicBezTo>
                    <a:pt x="148" y="0"/>
                    <a:pt x="148" y="0"/>
                    <a:pt x="148" y="0"/>
                  </a:cubicBezTo>
                  <a:cubicBezTo>
                    <a:pt x="148" y="120"/>
                    <a:pt x="148" y="120"/>
                    <a:pt x="148" y="120"/>
                  </a:cubicBezTo>
                  <a:cubicBezTo>
                    <a:pt x="184" y="85"/>
                    <a:pt x="184" y="85"/>
                    <a:pt x="184" y="85"/>
                  </a:cubicBezTo>
                  <a:cubicBezTo>
                    <a:pt x="194" y="95"/>
                    <a:pt x="194" y="95"/>
                    <a:pt x="194" y="95"/>
                  </a:cubicBezTo>
                  <a:cubicBezTo>
                    <a:pt x="146" y="143"/>
                    <a:pt x="146" y="143"/>
                    <a:pt x="146" y="143"/>
                  </a:cubicBezTo>
                  <a:cubicBezTo>
                    <a:pt x="145" y="144"/>
                    <a:pt x="143" y="145"/>
                    <a:pt x="141" y="145"/>
                  </a:cubicBezTo>
                  <a:cubicBezTo>
                    <a:pt x="139" y="145"/>
                    <a:pt x="137" y="144"/>
                    <a:pt x="136" y="143"/>
                  </a:cubicBezTo>
                  <a:close/>
                  <a:moveTo>
                    <a:pt x="280" y="200"/>
                  </a:moveTo>
                  <a:cubicBezTo>
                    <a:pt x="280" y="332"/>
                    <a:pt x="280" y="332"/>
                    <a:pt x="280" y="332"/>
                  </a:cubicBezTo>
                  <a:cubicBezTo>
                    <a:pt x="280" y="337"/>
                    <a:pt x="277" y="340"/>
                    <a:pt x="273" y="340"/>
                  </a:cubicBezTo>
                  <a:cubicBezTo>
                    <a:pt x="7" y="340"/>
                    <a:pt x="7" y="340"/>
                    <a:pt x="7" y="340"/>
                  </a:cubicBezTo>
                  <a:cubicBezTo>
                    <a:pt x="3" y="340"/>
                    <a:pt x="0" y="337"/>
                    <a:pt x="0" y="332"/>
                  </a:cubicBezTo>
                  <a:cubicBezTo>
                    <a:pt x="0" y="200"/>
                    <a:pt x="0" y="200"/>
                    <a:pt x="0" y="200"/>
                  </a:cubicBezTo>
                  <a:cubicBezTo>
                    <a:pt x="0" y="195"/>
                    <a:pt x="3" y="192"/>
                    <a:pt x="7" y="192"/>
                  </a:cubicBezTo>
                  <a:cubicBezTo>
                    <a:pt x="273" y="192"/>
                    <a:pt x="273" y="192"/>
                    <a:pt x="273" y="192"/>
                  </a:cubicBezTo>
                  <a:cubicBezTo>
                    <a:pt x="277" y="192"/>
                    <a:pt x="280" y="195"/>
                    <a:pt x="280" y="200"/>
                  </a:cubicBezTo>
                  <a:close/>
                  <a:moveTo>
                    <a:pt x="266" y="207"/>
                  </a:moveTo>
                  <a:cubicBezTo>
                    <a:pt x="15" y="207"/>
                    <a:pt x="15" y="207"/>
                    <a:pt x="15" y="207"/>
                  </a:cubicBezTo>
                  <a:cubicBezTo>
                    <a:pt x="15" y="325"/>
                    <a:pt x="15" y="325"/>
                    <a:pt x="15" y="325"/>
                  </a:cubicBezTo>
                  <a:cubicBezTo>
                    <a:pt x="266" y="325"/>
                    <a:pt x="266" y="325"/>
                    <a:pt x="266" y="325"/>
                  </a:cubicBezTo>
                  <a:lnTo>
                    <a:pt x="266" y="207"/>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sp>
        <p:nvSpPr>
          <p:cNvPr id="45" name="矩形 44"/>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0" y="6700831"/>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1" dirty="0"/>
          </a:p>
        </p:txBody>
      </p:sp>
      <p:sp>
        <p:nvSpPr>
          <p:cNvPr id="48" name="矩形 47"/>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13" name="组合 12"/>
          <p:cNvGrpSpPr/>
          <p:nvPr/>
        </p:nvGrpSpPr>
        <p:grpSpPr>
          <a:xfrm>
            <a:off x="3935747" y="6323973"/>
            <a:ext cx="216000" cy="216000"/>
            <a:chOff x="4571959" y="522258"/>
            <a:chExt cx="914400" cy="914400"/>
          </a:xfrm>
        </p:grpSpPr>
        <p:sp>
          <p:nvSpPr>
            <p:cNvPr id="4" name="椭圆 3"/>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849139" y="734544"/>
              <a:ext cx="360040" cy="489828"/>
              <a:chOff x="5004048" y="656169"/>
              <a:chExt cx="360040" cy="489828"/>
            </a:xfrm>
          </p:grpSpPr>
          <p:cxnSp>
            <p:nvCxnSpPr>
              <p:cNvPr id="7" name="直接连接符 6"/>
              <p:cNvCxnSpPr>
                <a:stCxn id="4"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0" name="组合 39"/>
          <p:cNvGrpSpPr/>
          <p:nvPr/>
        </p:nvGrpSpPr>
        <p:grpSpPr>
          <a:xfrm flipH="1">
            <a:off x="4997540" y="6323973"/>
            <a:ext cx="216000" cy="216000"/>
            <a:chOff x="4571959" y="522258"/>
            <a:chExt cx="914400" cy="914400"/>
          </a:xfrm>
        </p:grpSpPr>
        <p:sp>
          <p:nvSpPr>
            <p:cNvPr id="50" name="椭圆 49"/>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p:cNvGrpSpPr/>
            <p:nvPr/>
          </p:nvGrpSpPr>
          <p:grpSpPr>
            <a:xfrm>
              <a:off x="4849139" y="734544"/>
              <a:ext cx="360040" cy="489828"/>
              <a:chOff x="5004048" y="656169"/>
              <a:chExt cx="360040" cy="489828"/>
            </a:xfrm>
          </p:grpSpPr>
          <p:cxnSp>
            <p:nvCxnSpPr>
              <p:cNvPr id="52" name="直接连接符 51"/>
              <p:cNvCxnSpPr>
                <a:stCxn id="50"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8" name="组合 7"/>
          <p:cNvGrpSpPr/>
          <p:nvPr/>
        </p:nvGrpSpPr>
        <p:grpSpPr>
          <a:xfrm>
            <a:off x="6136120" y="3584206"/>
            <a:ext cx="2486409" cy="1656184"/>
            <a:chOff x="3372315" y="3606924"/>
            <a:chExt cx="2486409" cy="1656184"/>
          </a:xfrm>
        </p:grpSpPr>
        <p:sp>
          <p:nvSpPr>
            <p:cNvPr id="49" name="矩形 48"/>
            <p:cNvSpPr/>
            <p:nvPr/>
          </p:nvSpPr>
          <p:spPr>
            <a:xfrm>
              <a:off x="3372315" y="3606924"/>
              <a:ext cx="2486409" cy="1656184"/>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研究创新与不足</a:t>
              </a:r>
              <a:endParaRPr lang="zh-CN" altLang="en-US" sz="2400" b="1" dirty="0"/>
            </a:p>
          </p:txBody>
        </p:sp>
        <p:sp>
          <p:nvSpPr>
            <p:cNvPr id="54" name="Freeform 69"/>
            <p:cNvSpPr>
              <a:spLocks noEditPoints="1"/>
            </p:cNvSpPr>
            <p:nvPr/>
          </p:nvSpPr>
          <p:spPr bwMode="auto">
            <a:xfrm>
              <a:off x="3491880" y="3717032"/>
              <a:ext cx="331734" cy="488481"/>
            </a:xfrm>
            <a:custGeom>
              <a:avLst/>
              <a:gdLst>
                <a:gd name="T0" fmla="*/ 207 w 281"/>
                <a:gd name="T1" fmla="*/ 0 h 414"/>
                <a:gd name="T2" fmla="*/ 74 w 281"/>
                <a:gd name="T3" fmla="*/ 0 h 414"/>
                <a:gd name="T4" fmla="*/ 0 w 281"/>
                <a:gd name="T5" fmla="*/ 75 h 414"/>
                <a:gd name="T6" fmla="*/ 0 w 281"/>
                <a:gd name="T7" fmla="*/ 340 h 414"/>
                <a:gd name="T8" fmla="*/ 74 w 281"/>
                <a:gd name="T9" fmla="*/ 414 h 414"/>
                <a:gd name="T10" fmla="*/ 207 w 281"/>
                <a:gd name="T11" fmla="*/ 414 h 414"/>
                <a:gd name="T12" fmla="*/ 281 w 281"/>
                <a:gd name="T13" fmla="*/ 340 h 414"/>
                <a:gd name="T14" fmla="*/ 281 w 281"/>
                <a:gd name="T15" fmla="*/ 75 h 414"/>
                <a:gd name="T16" fmla="*/ 207 w 281"/>
                <a:gd name="T17" fmla="*/ 0 h 414"/>
                <a:gd name="T18" fmla="*/ 141 w 281"/>
                <a:gd name="T19" fmla="*/ 151 h 414"/>
                <a:gd name="T20" fmla="*/ 126 w 281"/>
                <a:gd name="T21" fmla="*/ 137 h 414"/>
                <a:gd name="T22" fmla="*/ 126 w 281"/>
                <a:gd name="T23" fmla="*/ 92 h 414"/>
                <a:gd name="T24" fmla="*/ 141 w 281"/>
                <a:gd name="T25" fmla="*/ 78 h 414"/>
                <a:gd name="T26" fmla="*/ 155 w 281"/>
                <a:gd name="T27" fmla="*/ 92 h 414"/>
                <a:gd name="T28" fmla="*/ 155 w 281"/>
                <a:gd name="T29" fmla="*/ 137 h 414"/>
                <a:gd name="T30" fmla="*/ 141 w 281"/>
                <a:gd name="T31" fmla="*/ 151 h 414"/>
                <a:gd name="T32" fmla="*/ 266 w 281"/>
                <a:gd name="T33" fmla="*/ 340 h 414"/>
                <a:gd name="T34" fmla="*/ 207 w 281"/>
                <a:gd name="T35" fmla="*/ 399 h 414"/>
                <a:gd name="T36" fmla="*/ 74 w 281"/>
                <a:gd name="T37" fmla="*/ 399 h 414"/>
                <a:gd name="T38" fmla="*/ 15 w 281"/>
                <a:gd name="T39" fmla="*/ 340 h 414"/>
                <a:gd name="T40" fmla="*/ 15 w 281"/>
                <a:gd name="T41" fmla="*/ 75 h 414"/>
                <a:gd name="T42" fmla="*/ 74 w 281"/>
                <a:gd name="T43" fmla="*/ 15 h 414"/>
                <a:gd name="T44" fmla="*/ 133 w 281"/>
                <a:gd name="T45" fmla="*/ 15 h 414"/>
                <a:gd name="T46" fmla="*/ 133 w 281"/>
                <a:gd name="T47" fmla="*/ 64 h 414"/>
                <a:gd name="T48" fmla="*/ 111 w 281"/>
                <a:gd name="T49" fmla="*/ 92 h 414"/>
                <a:gd name="T50" fmla="*/ 111 w 281"/>
                <a:gd name="T51" fmla="*/ 137 h 414"/>
                <a:gd name="T52" fmla="*/ 133 w 281"/>
                <a:gd name="T53" fmla="*/ 165 h 414"/>
                <a:gd name="T54" fmla="*/ 133 w 281"/>
                <a:gd name="T55" fmla="*/ 208 h 414"/>
                <a:gd name="T56" fmla="*/ 148 w 281"/>
                <a:gd name="T57" fmla="*/ 208 h 414"/>
                <a:gd name="T58" fmla="*/ 148 w 281"/>
                <a:gd name="T59" fmla="*/ 165 h 414"/>
                <a:gd name="T60" fmla="*/ 170 w 281"/>
                <a:gd name="T61" fmla="*/ 137 h 414"/>
                <a:gd name="T62" fmla="*/ 170 w 281"/>
                <a:gd name="T63" fmla="*/ 92 h 414"/>
                <a:gd name="T64" fmla="*/ 148 w 281"/>
                <a:gd name="T65" fmla="*/ 64 h 414"/>
                <a:gd name="T66" fmla="*/ 148 w 281"/>
                <a:gd name="T67" fmla="*/ 15 h 414"/>
                <a:gd name="T68" fmla="*/ 207 w 281"/>
                <a:gd name="T69" fmla="*/ 15 h 414"/>
                <a:gd name="T70" fmla="*/ 266 w 281"/>
                <a:gd name="T71" fmla="*/ 75 h 414"/>
                <a:gd name="T72" fmla="*/ 266 w 281"/>
                <a:gd name="T73" fmla="*/ 34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1" h="414">
                  <a:moveTo>
                    <a:pt x="207" y="0"/>
                  </a:moveTo>
                  <a:cubicBezTo>
                    <a:pt x="74" y="0"/>
                    <a:pt x="74" y="0"/>
                    <a:pt x="74" y="0"/>
                  </a:cubicBezTo>
                  <a:cubicBezTo>
                    <a:pt x="34" y="0"/>
                    <a:pt x="0" y="34"/>
                    <a:pt x="0" y="75"/>
                  </a:cubicBezTo>
                  <a:cubicBezTo>
                    <a:pt x="0" y="340"/>
                    <a:pt x="0" y="340"/>
                    <a:pt x="0" y="340"/>
                  </a:cubicBezTo>
                  <a:cubicBezTo>
                    <a:pt x="0" y="381"/>
                    <a:pt x="34" y="414"/>
                    <a:pt x="74" y="414"/>
                  </a:cubicBezTo>
                  <a:cubicBezTo>
                    <a:pt x="207" y="414"/>
                    <a:pt x="207" y="414"/>
                    <a:pt x="207" y="414"/>
                  </a:cubicBezTo>
                  <a:cubicBezTo>
                    <a:pt x="248" y="414"/>
                    <a:pt x="281" y="381"/>
                    <a:pt x="281" y="340"/>
                  </a:cubicBezTo>
                  <a:cubicBezTo>
                    <a:pt x="281" y="75"/>
                    <a:pt x="281" y="75"/>
                    <a:pt x="281" y="75"/>
                  </a:cubicBezTo>
                  <a:cubicBezTo>
                    <a:pt x="281" y="34"/>
                    <a:pt x="248" y="0"/>
                    <a:pt x="207" y="0"/>
                  </a:cubicBezTo>
                  <a:close/>
                  <a:moveTo>
                    <a:pt x="141" y="151"/>
                  </a:moveTo>
                  <a:cubicBezTo>
                    <a:pt x="133" y="151"/>
                    <a:pt x="126" y="145"/>
                    <a:pt x="126" y="137"/>
                  </a:cubicBezTo>
                  <a:cubicBezTo>
                    <a:pt x="126" y="92"/>
                    <a:pt x="126" y="92"/>
                    <a:pt x="126" y="92"/>
                  </a:cubicBezTo>
                  <a:cubicBezTo>
                    <a:pt x="126" y="84"/>
                    <a:pt x="133" y="78"/>
                    <a:pt x="141" y="78"/>
                  </a:cubicBezTo>
                  <a:cubicBezTo>
                    <a:pt x="149" y="78"/>
                    <a:pt x="155" y="84"/>
                    <a:pt x="155" y="92"/>
                  </a:cubicBezTo>
                  <a:cubicBezTo>
                    <a:pt x="155" y="137"/>
                    <a:pt x="155" y="137"/>
                    <a:pt x="155" y="137"/>
                  </a:cubicBezTo>
                  <a:cubicBezTo>
                    <a:pt x="155" y="145"/>
                    <a:pt x="149" y="151"/>
                    <a:pt x="141" y="151"/>
                  </a:cubicBezTo>
                  <a:close/>
                  <a:moveTo>
                    <a:pt x="266" y="340"/>
                  </a:moveTo>
                  <a:cubicBezTo>
                    <a:pt x="266" y="373"/>
                    <a:pt x="239" y="399"/>
                    <a:pt x="207" y="399"/>
                  </a:cubicBezTo>
                  <a:cubicBezTo>
                    <a:pt x="74" y="399"/>
                    <a:pt x="74" y="399"/>
                    <a:pt x="74" y="399"/>
                  </a:cubicBezTo>
                  <a:cubicBezTo>
                    <a:pt x="42" y="399"/>
                    <a:pt x="15" y="373"/>
                    <a:pt x="15" y="340"/>
                  </a:cubicBezTo>
                  <a:cubicBezTo>
                    <a:pt x="15" y="75"/>
                    <a:pt x="15" y="75"/>
                    <a:pt x="15" y="75"/>
                  </a:cubicBezTo>
                  <a:cubicBezTo>
                    <a:pt x="15" y="42"/>
                    <a:pt x="42" y="15"/>
                    <a:pt x="74" y="15"/>
                  </a:cubicBezTo>
                  <a:cubicBezTo>
                    <a:pt x="133" y="15"/>
                    <a:pt x="133" y="15"/>
                    <a:pt x="133" y="15"/>
                  </a:cubicBezTo>
                  <a:cubicBezTo>
                    <a:pt x="133" y="64"/>
                    <a:pt x="133" y="64"/>
                    <a:pt x="133" y="64"/>
                  </a:cubicBezTo>
                  <a:cubicBezTo>
                    <a:pt x="121" y="68"/>
                    <a:pt x="111" y="79"/>
                    <a:pt x="111" y="92"/>
                  </a:cubicBezTo>
                  <a:cubicBezTo>
                    <a:pt x="111" y="137"/>
                    <a:pt x="111" y="137"/>
                    <a:pt x="111" y="137"/>
                  </a:cubicBezTo>
                  <a:cubicBezTo>
                    <a:pt x="111" y="150"/>
                    <a:pt x="121" y="162"/>
                    <a:pt x="133" y="165"/>
                  </a:cubicBezTo>
                  <a:cubicBezTo>
                    <a:pt x="133" y="208"/>
                    <a:pt x="133" y="208"/>
                    <a:pt x="133" y="208"/>
                  </a:cubicBezTo>
                  <a:cubicBezTo>
                    <a:pt x="148" y="208"/>
                    <a:pt x="148" y="208"/>
                    <a:pt x="148" y="208"/>
                  </a:cubicBezTo>
                  <a:cubicBezTo>
                    <a:pt x="148" y="165"/>
                    <a:pt x="148" y="165"/>
                    <a:pt x="148" y="165"/>
                  </a:cubicBezTo>
                  <a:cubicBezTo>
                    <a:pt x="160" y="162"/>
                    <a:pt x="170" y="150"/>
                    <a:pt x="170" y="137"/>
                  </a:cubicBezTo>
                  <a:cubicBezTo>
                    <a:pt x="170" y="92"/>
                    <a:pt x="170" y="92"/>
                    <a:pt x="170" y="92"/>
                  </a:cubicBezTo>
                  <a:cubicBezTo>
                    <a:pt x="170" y="79"/>
                    <a:pt x="160" y="68"/>
                    <a:pt x="148" y="64"/>
                  </a:cubicBezTo>
                  <a:cubicBezTo>
                    <a:pt x="148" y="15"/>
                    <a:pt x="148" y="15"/>
                    <a:pt x="148" y="15"/>
                  </a:cubicBezTo>
                  <a:cubicBezTo>
                    <a:pt x="207" y="15"/>
                    <a:pt x="207" y="15"/>
                    <a:pt x="207" y="15"/>
                  </a:cubicBezTo>
                  <a:cubicBezTo>
                    <a:pt x="239" y="15"/>
                    <a:pt x="266" y="42"/>
                    <a:pt x="266" y="75"/>
                  </a:cubicBezTo>
                  <a:lnTo>
                    <a:pt x="266" y="34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2558903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40"/>
                                        </p:tgtEl>
                                      </p:cBhvr>
                                    </p:animEffect>
                                    <p:animScale>
                                      <p:cBhvr>
                                        <p:cTn id="7" dur="1000" autoRev="1" fill="hold"/>
                                        <p:tgtEl>
                                          <p:spTgt spid="40"/>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13"/>
                                        </p:tgtEl>
                                      </p:cBhvr>
                                    </p:animEffect>
                                    <p:animScale>
                                      <p:cBhvr>
                                        <p:cTn id="10" dur="100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1331641" y="1240184"/>
            <a:ext cx="6420082"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教学微视频稿本编写的原则</a:t>
            </a:r>
            <a:endParaRPr lang="zh-CN" altLang="en-US" sz="3200" b="1" dirty="0"/>
          </a:p>
        </p:txBody>
      </p:sp>
      <p:sp>
        <p:nvSpPr>
          <p:cNvPr id="24" name="矩形 23"/>
          <p:cNvSpPr/>
          <p:nvPr/>
        </p:nvSpPr>
        <p:spPr>
          <a:xfrm>
            <a:off x="1763688" y="2088306"/>
            <a:ext cx="2669583" cy="1628726"/>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素材选择得当</a:t>
            </a:r>
            <a:endParaRPr lang="zh-CN" altLang="en-US" sz="2400" b="1" dirty="0"/>
          </a:p>
        </p:txBody>
      </p:sp>
      <p:sp>
        <p:nvSpPr>
          <p:cNvPr id="28" name="矩形 27"/>
          <p:cNvSpPr/>
          <p:nvPr/>
        </p:nvSpPr>
        <p:spPr>
          <a:xfrm>
            <a:off x="4716016" y="2088306"/>
            <a:ext cx="2736304" cy="1628726"/>
          </a:xfrm>
          <a:prstGeom prst="rect">
            <a:avLst/>
          </a:prstGeom>
          <a:solidFill>
            <a:srgbClr val="AF5E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逻辑表述清晰</a:t>
            </a:r>
            <a:endParaRPr lang="zh-CN" altLang="en-US" sz="2400" b="1" dirty="0"/>
          </a:p>
        </p:txBody>
      </p:sp>
      <p:sp>
        <p:nvSpPr>
          <p:cNvPr id="29" name="矩形 28"/>
          <p:cNvSpPr/>
          <p:nvPr/>
        </p:nvSpPr>
        <p:spPr>
          <a:xfrm>
            <a:off x="1756085" y="3933056"/>
            <a:ext cx="2669583" cy="1628726"/>
          </a:xfrm>
          <a:prstGeom prst="rect">
            <a:avLst/>
          </a:prstGeom>
          <a:solidFill>
            <a:srgbClr val="F78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表现手法轻松</a:t>
            </a:r>
            <a:endParaRPr lang="zh-CN" altLang="en-US" sz="2400" b="1" dirty="0"/>
          </a:p>
        </p:txBody>
      </p:sp>
      <p:sp>
        <p:nvSpPr>
          <p:cNvPr id="30" name="矩形 29"/>
          <p:cNvSpPr/>
          <p:nvPr/>
        </p:nvSpPr>
        <p:spPr>
          <a:xfrm>
            <a:off x="4716016" y="3933056"/>
            <a:ext cx="2736304" cy="1628726"/>
          </a:xfrm>
          <a:prstGeom prst="rect">
            <a:avLst/>
          </a:prstGeom>
          <a:solidFill>
            <a:srgbClr val="DF8E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视听结合恰当</a:t>
            </a:r>
            <a:endParaRPr lang="zh-CN" altLang="en-US" sz="2400" b="1" dirty="0"/>
          </a:p>
        </p:txBody>
      </p:sp>
    </p:spTree>
    <p:extLst>
      <p:ext uri="{BB962C8B-B14F-4D97-AF65-F5344CB8AC3E}">
        <p14:creationId xmlns:p14="http://schemas.microsoft.com/office/powerpoint/2010/main" val="4292553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罗伯特●陶伯特（</a:t>
            </a:r>
            <a:r>
              <a:rPr lang="en-US" altLang="zh-CN" sz="2400" b="1" dirty="0" smtClean="0"/>
              <a:t>Robert  Talbert</a:t>
            </a:r>
            <a:r>
              <a:rPr lang="zh-CN" altLang="en-US" sz="2400" b="1" dirty="0" smtClean="0"/>
              <a:t>）翻转课堂结构模型</a:t>
            </a:r>
            <a:endParaRPr lang="zh-CN" altLang="en-US" sz="2400" b="1" dirty="0"/>
          </a:p>
        </p:txBody>
      </p:sp>
      <p:sp>
        <p:nvSpPr>
          <p:cNvPr id="24" name="矩形 23"/>
          <p:cNvSpPr/>
          <p:nvPr/>
        </p:nvSpPr>
        <p:spPr>
          <a:xfrm>
            <a:off x="611560" y="2074000"/>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25" name="组合 24"/>
          <p:cNvGrpSpPr/>
          <p:nvPr/>
        </p:nvGrpSpPr>
        <p:grpSpPr>
          <a:xfrm>
            <a:off x="1620179" y="2417978"/>
            <a:ext cx="6047657" cy="2736304"/>
            <a:chOff x="0" y="1268760"/>
            <a:chExt cx="8532440" cy="4032448"/>
          </a:xfrm>
        </p:grpSpPr>
        <p:sp>
          <p:nvSpPr>
            <p:cNvPr id="26" name="圆角矩形 25"/>
            <p:cNvSpPr/>
            <p:nvPr/>
          </p:nvSpPr>
          <p:spPr>
            <a:xfrm>
              <a:off x="1619672" y="1268760"/>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观看教学视频</a:t>
              </a:r>
              <a:endParaRPr lang="zh-CN" altLang="en-US" dirty="0">
                <a:solidFill>
                  <a:schemeClr val="bg1"/>
                </a:solidFill>
              </a:endParaRPr>
            </a:p>
          </p:txBody>
        </p:sp>
        <p:sp>
          <p:nvSpPr>
            <p:cNvPr id="27" name="圆角矩形 26"/>
            <p:cNvSpPr/>
            <p:nvPr/>
          </p:nvSpPr>
          <p:spPr>
            <a:xfrm>
              <a:off x="1619672" y="2060848"/>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针对性的课前练习</a:t>
              </a:r>
              <a:endParaRPr lang="zh-CN" altLang="en-US" dirty="0">
                <a:solidFill>
                  <a:schemeClr val="bg1"/>
                </a:solidFill>
              </a:endParaRPr>
            </a:p>
          </p:txBody>
        </p:sp>
        <p:sp>
          <p:nvSpPr>
            <p:cNvPr id="28" name="圆角矩形 27"/>
            <p:cNvSpPr/>
            <p:nvPr/>
          </p:nvSpPr>
          <p:spPr>
            <a:xfrm>
              <a:off x="1629115" y="2924944"/>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快速少量的测评</a:t>
              </a:r>
              <a:endParaRPr lang="zh-CN" altLang="en-US" dirty="0">
                <a:solidFill>
                  <a:schemeClr val="bg1"/>
                </a:solidFill>
              </a:endParaRPr>
            </a:p>
          </p:txBody>
        </p:sp>
        <p:sp>
          <p:nvSpPr>
            <p:cNvPr id="29" name="圆角矩形 28"/>
            <p:cNvSpPr/>
            <p:nvPr/>
          </p:nvSpPr>
          <p:spPr>
            <a:xfrm>
              <a:off x="1617982" y="3861048"/>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解决问题，促进知识内化</a:t>
              </a:r>
              <a:endParaRPr lang="zh-CN" altLang="en-US" dirty="0">
                <a:solidFill>
                  <a:schemeClr val="bg1"/>
                </a:solidFill>
              </a:endParaRPr>
            </a:p>
          </p:txBody>
        </p:sp>
        <p:sp>
          <p:nvSpPr>
            <p:cNvPr id="30" name="圆角矩形 29"/>
            <p:cNvSpPr/>
            <p:nvPr/>
          </p:nvSpPr>
          <p:spPr>
            <a:xfrm>
              <a:off x="1630242" y="4797152"/>
              <a:ext cx="4680520"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总结，反馈</a:t>
              </a:r>
              <a:endParaRPr lang="zh-CN" altLang="en-US" dirty="0">
                <a:solidFill>
                  <a:schemeClr val="bg1"/>
                </a:solidFill>
              </a:endParaRPr>
            </a:p>
          </p:txBody>
        </p:sp>
        <p:cxnSp>
          <p:nvCxnSpPr>
            <p:cNvPr id="31" name="直接连接符 30"/>
            <p:cNvCxnSpPr/>
            <p:nvPr/>
          </p:nvCxnSpPr>
          <p:spPr>
            <a:xfrm>
              <a:off x="395536" y="1520788"/>
              <a:ext cx="0" cy="352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1"/>
            </p:cNvCxnSpPr>
            <p:nvPr/>
          </p:nvCxnSpPr>
          <p:spPr>
            <a:xfrm>
              <a:off x="395536" y="5049180"/>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95536" y="4113076"/>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21454" y="3176972"/>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83276" y="2312876"/>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83276" y="1520788"/>
              <a:ext cx="123470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0" y="2708920"/>
              <a:ext cx="8532440" cy="0"/>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8" name="圆角矩形 37"/>
            <p:cNvSpPr/>
            <p:nvPr/>
          </p:nvSpPr>
          <p:spPr>
            <a:xfrm>
              <a:off x="7020272" y="1766731"/>
              <a:ext cx="1008112"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课前</a:t>
              </a:r>
            </a:p>
          </p:txBody>
        </p:sp>
        <p:sp>
          <p:nvSpPr>
            <p:cNvPr id="39" name="圆角矩形 38"/>
            <p:cNvSpPr/>
            <p:nvPr/>
          </p:nvSpPr>
          <p:spPr>
            <a:xfrm>
              <a:off x="7092280" y="3429000"/>
              <a:ext cx="1008112" cy="5040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课中</a:t>
              </a:r>
              <a:endParaRPr lang="zh-CN" altLang="en-US" dirty="0">
                <a:solidFill>
                  <a:schemeClr val="bg1"/>
                </a:solidFill>
              </a:endParaRPr>
            </a:p>
          </p:txBody>
        </p:sp>
      </p:grpSp>
    </p:spTree>
    <p:extLst>
      <p:ext uri="{BB962C8B-B14F-4D97-AF65-F5344CB8AC3E}">
        <p14:creationId xmlns:p14="http://schemas.microsoft.com/office/powerpoint/2010/main" val="1426795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罗伯特●陶伯特（</a:t>
            </a:r>
            <a:r>
              <a:rPr lang="en-US" altLang="zh-CN" sz="2400" b="1" dirty="0" smtClean="0"/>
              <a:t>Robert  Talbert</a:t>
            </a:r>
            <a:r>
              <a:rPr lang="zh-CN" altLang="en-US" sz="2400" b="1" dirty="0" smtClean="0"/>
              <a:t>）翻转课堂变形结构模型</a:t>
            </a:r>
            <a:endParaRPr lang="zh-CN" altLang="en-US" sz="2400" b="1" dirty="0"/>
          </a:p>
        </p:txBody>
      </p:sp>
      <p:sp>
        <p:nvSpPr>
          <p:cNvPr id="24" name="矩形 23"/>
          <p:cNvSpPr/>
          <p:nvPr/>
        </p:nvSpPr>
        <p:spPr>
          <a:xfrm>
            <a:off x="158525" y="1916832"/>
            <a:ext cx="8877971" cy="3888432"/>
          </a:xfrm>
          <a:prstGeom prst="rect">
            <a:avLst/>
          </a:prstGeom>
          <a:solidFill>
            <a:srgbClr val="34495E"/>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251520" y="1916832"/>
            <a:ext cx="8651134" cy="3888431"/>
            <a:chOff x="-104114" y="908720"/>
            <a:chExt cx="9242235" cy="4752528"/>
          </a:xfrm>
        </p:grpSpPr>
        <p:sp>
          <p:nvSpPr>
            <p:cNvPr id="41" name="圆角矩形 40"/>
            <p:cNvSpPr/>
            <p:nvPr/>
          </p:nvSpPr>
          <p:spPr>
            <a:xfrm>
              <a:off x="395536" y="2132856"/>
              <a:ext cx="2664296" cy="230425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3996456" y="2060848"/>
              <a:ext cx="4680000" cy="2376264"/>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104114" y="2780928"/>
              <a:ext cx="493209" cy="677109"/>
            </a:xfrm>
            <a:prstGeom prst="rect">
              <a:avLst/>
            </a:prstGeom>
            <a:noFill/>
            <a:ln w="12700">
              <a:solidFill>
                <a:schemeClr val="bg1"/>
              </a:solidFill>
            </a:ln>
          </p:spPr>
          <p:txBody>
            <a:bodyPr vert="eaVert" wrap="none" rtlCol="0">
              <a:spAutoFit/>
            </a:bodyPr>
            <a:lstStyle/>
            <a:p>
              <a:r>
                <a:rPr lang="zh-CN" altLang="en-US" dirty="0" smtClean="0">
                  <a:solidFill>
                    <a:schemeClr val="bg1"/>
                  </a:solidFill>
                </a:rPr>
                <a:t>课前</a:t>
              </a:r>
              <a:endParaRPr lang="zh-CN" altLang="en-US" dirty="0">
                <a:solidFill>
                  <a:schemeClr val="bg1"/>
                </a:solidFill>
              </a:endParaRPr>
            </a:p>
          </p:txBody>
        </p:sp>
        <p:sp>
          <p:nvSpPr>
            <p:cNvPr id="44" name="TextBox 43"/>
            <p:cNvSpPr txBox="1"/>
            <p:nvPr/>
          </p:nvSpPr>
          <p:spPr>
            <a:xfrm>
              <a:off x="8644912" y="2852936"/>
              <a:ext cx="493209" cy="677109"/>
            </a:xfrm>
            <a:prstGeom prst="rect">
              <a:avLst/>
            </a:prstGeom>
            <a:noFill/>
            <a:ln w="12700">
              <a:solidFill>
                <a:schemeClr val="bg1"/>
              </a:solidFill>
            </a:ln>
          </p:spPr>
          <p:txBody>
            <a:bodyPr vert="eaVert" wrap="none" rtlCol="0">
              <a:spAutoFit/>
            </a:bodyPr>
            <a:lstStyle/>
            <a:p>
              <a:r>
                <a:rPr lang="zh-CN" altLang="en-US" dirty="0" smtClean="0">
                  <a:solidFill>
                    <a:schemeClr val="bg1"/>
                  </a:solidFill>
                </a:rPr>
                <a:t>课中</a:t>
              </a:r>
              <a:endParaRPr lang="zh-CN" altLang="en-US" dirty="0">
                <a:solidFill>
                  <a:schemeClr val="bg1"/>
                </a:solidFill>
              </a:endParaRPr>
            </a:p>
          </p:txBody>
        </p:sp>
        <p:sp>
          <p:nvSpPr>
            <p:cNvPr id="45" name="矩形 44"/>
            <p:cNvSpPr/>
            <p:nvPr/>
          </p:nvSpPr>
          <p:spPr>
            <a:xfrm>
              <a:off x="791580" y="2228641"/>
              <a:ext cx="1872208"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观看教学视频</a:t>
              </a:r>
              <a:endParaRPr lang="zh-CN" altLang="en-US" dirty="0">
                <a:solidFill>
                  <a:schemeClr val="bg1"/>
                </a:solidFill>
              </a:endParaRPr>
            </a:p>
          </p:txBody>
        </p:sp>
        <p:sp>
          <p:nvSpPr>
            <p:cNvPr id="46" name="矩形 45"/>
            <p:cNvSpPr/>
            <p:nvPr/>
          </p:nvSpPr>
          <p:spPr>
            <a:xfrm>
              <a:off x="782271" y="3933056"/>
              <a:ext cx="1872208"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课前练习</a:t>
              </a:r>
              <a:endParaRPr lang="zh-CN" altLang="en-US" dirty="0">
                <a:solidFill>
                  <a:schemeClr val="bg1"/>
                </a:solidFill>
              </a:endParaRPr>
            </a:p>
          </p:txBody>
        </p:sp>
        <p:sp>
          <p:nvSpPr>
            <p:cNvPr id="47" name="圆角矩形 46"/>
            <p:cNvSpPr/>
            <p:nvPr/>
          </p:nvSpPr>
          <p:spPr>
            <a:xfrm>
              <a:off x="611560" y="2780928"/>
              <a:ext cx="864096" cy="864096"/>
            </a:xfrm>
            <a:prstGeom prst="round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平台交流</a:t>
              </a:r>
              <a:endParaRPr lang="zh-CN" altLang="en-US" dirty="0">
                <a:solidFill>
                  <a:schemeClr val="bg1"/>
                </a:solidFill>
              </a:endParaRPr>
            </a:p>
          </p:txBody>
        </p:sp>
        <p:cxnSp>
          <p:nvCxnSpPr>
            <p:cNvPr id="48" name="直接箭头连接符 47"/>
            <p:cNvCxnSpPr/>
            <p:nvPr/>
          </p:nvCxnSpPr>
          <p:spPr>
            <a:xfrm flipV="1">
              <a:off x="1475656" y="2588681"/>
              <a:ext cx="509745" cy="264256"/>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a:off x="1481345" y="3478087"/>
              <a:ext cx="504056" cy="333874"/>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a:off x="2339752" y="2637340"/>
              <a:ext cx="0" cy="1223280"/>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a:off x="3059832" y="2852936"/>
              <a:ext cx="936624"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p:nvPr/>
          </p:nvCxnSpPr>
          <p:spPr>
            <a:xfrm flipH="1" flipV="1">
              <a:off x="3059832" y="3478088"/>
              <a:ext cx="929784" cy="1"/>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4499992" y="2228641"/>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确定问题</a:t>
              </a:r>
              <a:endParaRPr lang="zh-CN" altLang="en-US" dirty="0">
                <a:solidFill>
                  <a:schemeClr val="bg1"/>
                </a:solidFill>
              </a:endParaRPr>
            </a:p>
          </p:txBody>
        </p:sp>
        <p:sp>
          <p:nvSpPr>
            <p:cNvPr id="54" name="矩形 53"/>
            <p:cNvSpPr/>
            <p:nvPr/>
          </p:nvSpPr>
          <p:spPr>
            <a:xfrm>
              <a:off x="4222530" y="2996952"/>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反馈评价</a:t>
              </a:r>
              <a:endParaRPr lang="zh-CN" altLang="en-US" dirty="0">
                <a:solidFill>
                  <a:schemeClr val="bg1"/>
                </a:solidFill>
              </a:endParaRPr>
            </a:p>
          </p:txBody>
        </p:sp>
        <p:sp>
          <p:nvSpPr>
            <p:cNvPr id="55" name="矩形 54"/>
            <p:cNvSpPr/>
            <p:nvPr/>
          </p:nvSpPr>
          <p:spPr>
            <a:xfrm>
              <a:off x="4499992" y="3720648"/>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成果交流</a:t>
              </a:r>
              <a:endParaRPr lang="zh-CN" altLang="en-US" dirty="0">
                <a:solidFill>
                  <a:schemeClr val="bg1"/>
                </a:solidFill>
              </a:endParaRPr>
            </a:p>
          </p:txBody>
        </p:sp>
        <p:sp>
          <p:nvSpPr>
            <p:cNvPr id="56" name="矩形 55"/>
            <p:cNvSpPr/>
            <p:nvPr/>
          </p:nvSpPr>
          <p:spPr>
            <a:xfrm>
              <a:off x="6355208" y="2277322"/>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创建环境</a:t>
              </a:r>
              <a:endParaRPr lang="zh-CN" altLang="en-US" dirty="0">
                <a:solidFill>
                  <a:schemeClr val="bg1"/>
                </a:solidFill>
              </a:endParaRPr>
            </a:p>
          </p:txBody>
        </p:sp>
        <p:sp>
          <p:nvSpPr>
            <p:cNvPr id="57" name="矩形 56"/>
            <p:cNvSpPr/>
            <p:nvPr/>
          </p:nvSpPr>
          <p:spPr>
            <a:xfrm>
              <a:off x="6336456" y="3720648"/>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协作学习</a:t>
              </a:r>
              <a:endParaRPr lang="zh-CN" altLang="en-US" dirty="0">
                <a:solidFill>
                  <a:schemeClr val="bg1"/>
                </a:solidFill>
              </a:endParaRPr>
            </a:p>
          </p:txBody>
        </p:sp>
        <p:sp>
          <p:nvSpPr>
            <p:cNvPr id="58" name="矩形 57"/>
            <p:cNvSpPr/>
            <p:nvPr/>
          </p:nvSpPr>
          <p:spPr>
            <a:xfrm>
              <a:off x="7236296" y="3068960"/>
              <a:ext cx="1260000" cy="360040"/>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独立探索</a:t>
              </a:r>
              <a:endParaRPr lang="zh-CN" altLang="en-US" dirty="0">
                <a:solidFill>
                  <a:schemeClr val="bg1"/>
                </a:solidFill>
              </a:endParaRPr>
            </a:p>
          </p:txBody>
        </p:sp>
        <p:cxnSp>
          <p:nvCxnSpPr>
            <p:cNvPr id="59" name="直接箭头连接符 58"/>
            <p:cNvCxnSpPr>
              <a:stCxn id="54" idx="0"/>
              <a:endCxn id="53" idx="2"/>
            </p:cNvCxnSpPr>
            <p:nvPr/>
          </p:nvCxnSpPr>
          <p:spPr>
            <a:xfrm flipV="1">
              <a:off x="4852530" y="2588681"/>
              <a:ext cx="277462" cy="408271"/>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a:stCxn id="53" idx="3"/>
              <a:endCxn id="56" idx="1"/>
            </p:cNvCxnSpPr>
            <p:nvPr/>
          </p:nvCxnSpPr>
          <p:spPr>
            <a:xfrm>
              <a:off x="5759992" y="2408661"/>
              <a:ext cx="595216" cy="48681"/>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a:stCxn id="56" idx="2"/>
              <a:endCxn id="58" idx="0"/>
            </p:cNvCxnSpPr>
            <p:nvPr/>
          </p:nvCxnSpPr>
          <p:spPr>
            <a:xfrm>
              <a:off x="6985208" y="2637362"/>
              <a:ext cx="881088" cy="39600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a:stCxn id="58" idx="2"/>
            </p:cNvCxnSpPr>
            <p:nvPr/>
          </p:nvCxnSpPr>
          <p:spPr>
            <a:xfrm flipH="1">
              <a:off x="6966456" y="3429000"/>
              <a:ext cx="899840" cy="216024"/>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3" name="直接箭头连接符 62"/>
            <p:cNvCxnSpPr>
              <a:stCxn id="57" idx="1"/>
              <a:endCxn id="55" idx="3"/>
            </p:cNvCxnSpPr>
            <p:nvPr/>
          </p:nvCxnSpPr>
          <p:spPr>
            <a:xfrm flipH="1">
              <a:off x="5759992" y="3900668"/>
              <a:ext cx="576464"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a:stCxn id="55" idx="0"/>
            </p:cNvCxnSpPr>
            <p:nvPr/>
          </p:nvCxnSpPr>
          <p:spPr>
            <a:xfrm flipH="1" flipV="1">
              <a:off x="4852530" y="3334926"/>
              <a:ext cx="277462" cy="385722"/>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nvCxnSpPr>
          <p:spPr>
            <a:xfrm>
              <a:off x="7615208" y="2457342"/>
              <a:ext cx="421792" cy="576020"/>
            </a:xfrm>
            <a:prstGeom prst="straightConnector1">
              <a:avLst/>
            </a:prstGeom>
            <a:ln w="12700">
              <a:solidFill>
                <a:schemeClr val="bg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7785792" y="2373697"/>
              <a:ext cx="890664" cy="564257"/>
            </a:xfrm>
            <a:prstGeom prst="rect">
              <a:avLst/>
            </a:prstGeom>
            <a:noFill/>
            <a:ln w="12700">
              <a:solidFill>
                <a:schemeClr val="bg1"/>
              </a:solidFill>
            </a:ln>
          </p:spPr>
          <p:txBody>
            <a:bodyPr wrap="square" rtlCol="0">
              <a:spAutoFit/>
            </a:bodyPr>
            <a:lstStyle/>
            <a:p>
              <a:r>
                <a:rPr lang="zh-CN" altLang="en-US" sz="1200" dirty="0" smtClean="0">
                  <a:solidFill>
                    <a:schemeClr val="bg1"/>
                  </a:solidFill>
                </a:rPr>
                <a:t>个性化学习环境</a:t>
              </a:r>
              <a:endParaRPr lang="zh-CN" altLang="en-US" sz="1200" dirty="0">
                <a:solidFill>
                  <a:schemeClr val="bg1"/>
                </a:solidFill>
              </a:endParaRPr>
            </a:p>
          </p:txBody>
        </p:sp>
        <p:cxnSp>
          <p:nvCxnSpPr>
            <p:cNvPr id="67" name="直接箭头连接符 66"/>
            <p:cNvCxnSpPr/>
            <p:nvPr/>
          </p:nvCxnSpPr>
          <p:spPr>
            <a:xfrm flipH="1">
              <a:off x="6804248" y="2672960"/>
              <a:ext cx="180960" cy="1047688"/>
            </a:xfrm>
            <a:prstGeom prst="straightConnector1">
              <a:avLst/>
            </a:prstGeom>
            <a:ln w="12700">
              <a:solidFill>
                <a:schemeClr val="bg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6273265" y="2831756"/>
              <a:ext cx="544478" cy="789960"/>
            </a:xfrm>
            <a:prstGeom prst="rect">
              <a:avLst/>
            </a:prstGeom>
            <a:noFill/>
            <a:ln w="12700">
              <a:solidFill>
                <a:schemeClr val="bg1"/>
              </a:solidFill>
            </a:ln>
          </p:spPr>
          <p:txBody>
            <a:bodyPr wrap="square" rtlCol="0">
              <a:spAutoFit/>
            </a:bodyPr>
            <a:lstStyle/>
            <a:p>
              <a:r>
                <a:rPr lang="zh-CN" altLang="en-US" sz="1200" dirty="0" smtClean="0">
                  <a:solidFill>
                    <a:schemeClr val="bg1"/>
                  </a:solidFill>
                </a:rPr>
                <a:t>协作学习环境</a:t>
              </a:r>
              <a:endParaRPr lang="zh-CN" altLang="en-US" sz="1200" dirty="0">
                <a:solidFill>
                  <a:schemeClr val="bg1"/>
                </a:solidFill>
              </a:endParaRPr>
            </a:p>
          </p:txBody>
        </p:sp>
        <p:sp>
          <p:nvSpPr>
            <p:cNvPr id="69" name="椭圆 68"/>
            <p:cNvSpPr/>
            <p:nvPr/>
          </p:nvSpPr>
          <p:spPr>
            <a:xfrm>
              <a:off x="2654479" y="908720"/>
              <a:ext cx="1701497" cy="64807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信息技术</a:t>
              </a:r>
              <a:endParaRPr lang="zh-CN" altLang="en-US" dirty="0">
                <a:solidFill>
                  <a:schemeClr val="bg1"/>
                </a:solidFill>
              </a:endParaRPr>
            </a:p>
          </p:txBody>
        </p:sp>
        <p:sp>
          <p:nvSpPr>
            <p:cNvPr id="70" name="椭圆 69"/>
            <p:cNvSpPr/>
            <p:nvPr/>
          </p:nvSpPr>
          <p:spPr>
            <a:xfrm>
              <a:off x="2654479" y="5013176"/>
              <a:ext cx="1701497" cy="64807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活动学习</a:t>
              </a:r>
              <a:endParaRPr lang="zh-CN" altLang="en-US" dirty="0">
                <a:solidFill>
                  <a:schemeClr val="bg1"/>
                </a:solidFill>
              </a:endParaRPr>
            </a:p>
          </p:txBody>
        </p:sp>
        <p:cxnSp>
          <p:nvCxnSpPr>
            <p:cNvPr id="71" name="直接箭头连接符 70"/>
            <p:cNvCxnSpPr/>
            <p:nvPr/>
          </p:nvCxnSpPr>
          <p:spPr>
            <a:xfrm>
              <a:off x="4349136" y="1268760"/>
              <a:ext cx="366880" cy="792088"/>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p:nvPr/>
          </p:nvCxnSpPr>
          <p:spPr>
            <a:xfrm flipH="1">
              <a:off x="1985401" y="1371178"/>
              <a:ext cx="790458" cy="68967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flipV="1">
              <a:off x="4316552" y="4437112"/>
              <a:ext cx="399464" cy="860321"/>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4" name="直接箭头连接符 73"/>
            <p:cNvCxnSpPr>
              <a:stCxn id="70" idx="1"/>
            </p:cNvCxnSpPr>
            <p:nvPr/>
          </p:nvCxnSpPr>
          <p:spPr>
            <a:xfrm flipH="1" flipV="1">
              <a:off x="2384865" y="4413832"/>
              <a:ext cx="518792" cy="694252"/>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7552037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“反转”教学图示模型</a:t>
            </a:r>
            <a:endParaRPr lang="zh-CN" altLang="en-US" sz="2400" b="1" dirty="0"/>
          </a:p>
        </p:txBody>
      </p:sp>
      <p:sp>
        <p:nvSpPr>
          <p:cNvPr id="24" name="矩形 23"/>
          <p:cNvSpPr/>
          <p:nvPr/>
        </p:nvSpPr>
        <p:spPr>
          <a:xfrm>
            <a:off x="683568" y="2132856"/>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899592" y="2233108"/>
            <a:ext cx="7668714" cy="3428139"/>
            <a:chOff x="323528" y="980728"/>
            <a:chExt cx="8424936" cy="4680520"/>
          </a:xfrm>
        </p:grpSpPr>
        <p:sp>
          <p:nvSpPr>
            <p:cNvPr id="41" name="矩形 40"/>
            <p:cNvSpPr/>
            <p:nvPr/>
          </p:nvSpPr>
          <p:spPr>
            <a:xfrm>
              <a:off x="323528" y="980728"/>
              <a:ext cx="2808312" cy="4680520"/>
            </a:xfrm>
            <a:prstGeom prst="rect">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940152" y="980728"/>
              <a:ext cx="2808312" cy="4680520"/>
            </a:xfrm>
            <a:prstGeom prst="rect">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989602" y="1279003"/>
              <a:ext cx="1476164" cy="1476164"/>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rPr>
                <a:t>教师讲授新知识</a:t>
              </a:r>
              <a:endParaRPr lang="en-US" altLang="zh-CN" sz="1600" dirty="0" smtClean="0">
                <a:solidFill>
                  <a:schemeClr val="bg1"/>
                </a:solidFill>
              </a:endParaRPr>
            </a:p>
            <a:p>
              <a:pPr algn="ctr"/>
              <a:r>
                <a:rPr lang="zh-CN" altLang="en-US" sz="1600" dirty="0" smtClean="0">
                  <a:solidFill>
                    <a:schemeClr val="bg1"/>
                  </a:solidFill>
                </a:rPr>
                <a:t>（一般课堂</a:t>
              </a:r>
              <a:r>
                <a:rPr lang="zh-CN" altLang="en-US" dirty="0" smtClean="0">
                  <a:solidFill>
                    <a:schemeClr val="bg1"/>
                  </a:solidFill>
                </a:rPr>
                <a:t>）</a:t>
              </a:r>
              <a:endParaRPr lang="zh-CN" altLang="en-US" dirty="0">
                <a:solidFill>
                  <a:schemeClr val="bg1"/>
                </a:solidFill>
              </a:endParaRPr>
            </a:p>
          </p:txBody>
        </p:sp>
        <p:sp>
          <p:nvSpPr>
            <p:cNvPr id="44" name="矩形 43"/>
            <p:cNvSpPr/>
            <p:nvPr/>
          </p:nvSpPr>
          <p:spPr>
            <a:xfrm>
              <a:off x="6696236" y="3933056"/>
              <a:ext cx="1476164" cy="1476164"/>
            </a:xfrm>
            <a:prstGeom prst="rect">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学生观看新知识视频（翻转教学家庭作业）</a:t>
              </a:r>
              <a:endParaRPr lang="zh-CN" altLang="en-US" dirty="0">
                <a:solidFill>
                  <a:schemeClr val="bg1"/>
                </a:solidFill>
              </a:endParaRPr>
            </a:p>
          </p:txBody>
        </p:sp>
        <p:sp>
          <p:nvSpPr>
            <p:cNvPr id="45" name="椭圆 44"/>
            <p:cNvSpPr/>
            <p:nvPr/>
          </p:nvSpPr>
          <p:spPr>
            <a:xfrm>
              <a:off x="630717" y="3392996"/>
              <a:ext cx="2232248" cy="1908212"/>
            </a:xfrm>
            <a:prstGeom prst="ellipse">
              <a:avLst/>
            </a:prstGeom>
            <a:noFill/>
            <a:ln w="127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师生应用新知识解决问题（反转课堂）</a:t>
              </a:r>
              <a:endParaRPr lang="zh-CN" altLang="en-US" dirty="0">
                <a:solidFill>
                  <a:schemeClr val="bg1"/>
                </a:solidFill>
              </a:endParaRPr>
            </a:p>
          </p:txBody>
        </p:sp>
        <p:sp>
          <p:nvSpPr>
            <p:cNvPr id="46" name="椭圆 45"/>
            <p:cNvSpPr/>
            <p:nvPr/>
          </p:nvSpPr>
          <p:spPr>
            <a:xfrm>
              <a:off x="6228184" y="1279003"/>
              <a:ext cx="2232248" cy="1908212"/>
            </a:xfrm>
            <a:prstGeom prst="ellipse">
              <a:avLst/>
            </a:prstGeom>
            <a:noFill/>
            <a:ln w="12700" cmpd="sng">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chemeClr val="bg1"/>
                  </a:solidFill>
                </a:rPr>
                <a:t>学生独自完成家庭作业（一般家庭作业）</a:t>
              </a:r>
              <a:endParaRPr lang="zh-CN" altLang="en-US" sz="1600" dirty="0">
                <a:solidFill>
                  <a:schemeClr val="bg1"/>
                </a:solidFill>
              </a:endParaRPr>
            </a:p>
          </p:txBody>
        </p:sp>
        <p:sp>
          <p:nvSpPr>
            <p:cNvPr id="47" name="TextBox 46"/>
            <p:cNvSpPr txBox="1"/>
            <p:nvPr/>
          </p:nvSpPr>
          <p:spPr>
            <a:xfrm>
              <a:off x="1192843" y="2884294"/>
              <a:ext cx="1217257" cy="504258"/>
            </a:xfrm>
            <a:prstGeom prst="rect">
              <a:avLst/>
            </a:prstGeom>
            <a:noFill/>
            <a:ln w="12700">
              <a:solidFill>
                <a:schemeClr val="bg1"/>
              </a:solidFill>
            </a:ln>
          </p:spPr>
          <p:txBody>
            <a:bodyPr wrap="none" rtlCol="0">
              <a:spAutoFit/>
            </a:bodyPr>
            <a:lstStyle/>
            <a:p>
              <a:r>
                <a:rPr lang="zh-CN" altLang="en-US" dirty="0" smtClean="0">
                  <a:solidFill>
                    <a:schemeClr val="bg1"/>
                  </a:solidFill>
                </a:rPr>
                <a:t>课堂教学</a:t>
              </a:r>
              <a:endParaRPr lang="zh-CN" altLang="en-US" dirty="0">
                <a:solidFill>
                  <a:schemeClr val="bg1"/>
                </a:solidFill>
              </a:endParaRPr>
            </a:p>
          </p:txBody>
        </p:sp>
        <p:sp>
          <p:nvSpPr>
            <p:cNvPr id="48" name="TextBox 47"/>
            <p:cNvSpPr txBox="1"/>
            <p:nvPr/>
          </p:nvSpPr>
          <p:spPr>
            <a:xfrm>
              <a:off x="6880320" y="3301708"/>
              <a:ext cx="1217257" cy="504258"/>
            </a:xfrm>
            <a:prstGeom prst="rect">
              <a:avLst/>
            </a:prstGeom>
            <a:noFill/>
            <a:ln w="12700">
              <a:solidFill>
                <a:schemeClr val="bg1"/>
              </a:solidFill>
            </a:ln>
          </p:spPr>
          <p:txBody>
            <a:bodyPr wrap="none" rtlCol="0">
              <a:spAutoFit/>
            </a:bodyPr>
            <a:lstStyle/>
            <a:p>
              <a:r>
                <a:rPr lang="zh-CN" altLang="en-US" dirty="0" smtClean="0">
                  <a:solidFill>
                    <a:schemeClr val="bg1"/>
                  </a:solidFill>
                </a:rPr>
                <a:t>家庭作业</a:t>
              </a:r>
              <a:endParaRPr lang="zh-CN" altLang="en-US" dirty="0">
                <a:solidFill>
                  <a:schemeClr val="bg1"/>
                </a:solidFill>
              </a:endParaRPr>
            </a:p>
          </p:txBody>
        </p:sp>
        <p:sp>
          <p:nvSpPr>
            <p:cNvPr id="49" name="矩形 48"/>
            <p:cNvSpPr/>
            <p:nvPr/>
          </p:nvSpPr>
          <p:spPr>
            <a:xfrm>
              <a:off x="3835997" y="3717032"/>
              <a:ext cx="1620000" cy="1512000"/>
            </a:xfrm>
            <a:prstGeom prst="rect">
              <a:avLst/>
            </a:prstGeom>
            <a:noFill/>
            <a:ln w="127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rPr>
                <a:t>现代技术（如可汗学院制作的教学视频，教师自己制作的教学视频）</a:t>
              </a:r>
              <a:endParaRPr lang="zh-CN" altLang="en-US" sz="1400" dirty="0">
                <a:solidFill>
                  <a:schemeClr val="bg1"/>
                </a:solidFill>
              </a:endParaRPr>
            </a:p>
          </p:txBody>
        </p:sp>
        <p:sp>
          <p:nvSpPr>
            <p:cNvPr id="50" name="左箭头 49"/>
            <p:cNvSpPr/>
            <p:nvPr/>
          </p:nvSpPr>
          <p:spPr>
            <a:xfrm>
              <a:off x="2856902" y="4240336"/>
              <a:ext cx="973032" cy="484632"/>
            </a:xfrm>
            <a:prstGeom prst="leftArrow">
              <a:avLst/>
            </a:prstGeom>
            <a:noFill/>
            <a:ln w="127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左箭头 50"/>
            <p:cNvSpPr/>
            <p:nvPr/>
          </p:nvSpPr>
          <p:spPr>
            <a:xfrm rot="10800000">
              <a:off x="5478398" y="4221088"/>
              <a:ext cx="1217837" cy="484632"/>
            </a:xfrm>
            <a:prstGeom prst="leftArrow">
              <a:avLst/>
            </a:prstGeom>
            <a:noFill/>
            <a:ln w="127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箭头连接符 51"/>
            <p:cNvCxnSpPr>
              <a:stCxn id="43" idx="3"/>
            </p:cNvCxnSpPr>
            <p:nvPr/>
          </p:nvCxnSpPr>
          <p:spPr>
            <a:xfrm>
              <a:off x="2465766" y="2017085"/>
              <a:ext cx="1962218" cy="1560577"/>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nvCxnSpPr>
          <p:spPr>
            <a:xfrm flipH="1">
              <a:off x="4860032" y="1823494"/>
              <a:ext cx="1503167" cy="1777269"/>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020643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罗伯特●陶伯特（</a:t>
            </a:r>
            <a:r>
              <a:rPr lang="en-US" altLang="zh-CN" sz="2400" b="1" dirty="0" smtClean="0"/>
              <a:t>Robert  Talbert</a:t>
            </a:r>
            <a:r>
              <a:rPr lang="zh-CN" altLang="en-US" sz="2400" b="1" dirty="0" smtClean="0"/>
              <a:t>）翻转课堂结构模型</a:t>
            </a:r>
            <a:endParaRPr lang="zh-CN" altLang="en-US" sz="2400" b="1" dirty="0"/>
          </a:p>
        </p:txBody>
      </p:sp>
      <p:sp>
        <p:nvSpPr>
          <p:cNvPr id="24" name="矩形 23"/>
          <p:cNvSpPr/>
          <p:nvPr/>
        </p:nvSpPr>
        <p:spPr>
          <a:xfrm>
            <a:off x="611560" y="2074000"/>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2102534" y="2155855"/>
            <a:ext cx="4351146" cy="3387920"/>
            <a:chOff x="994537" y="214040"/>
            <a:chExt cx="6729222" cy="5688632"/>
          </a:xfrm>
        </p:grpSpPr>
        <p:grpSp>
          <p:nvGrpSpPr>
            <p:cNvPr id="41" name="组合 40"/>
            <p:cNvGrpSpPr/>
            <p:nvPr/>
          </p:nvGrpSpPr>
          <p:grpSpPr>
            <a:xfrm>
              <a:off x="1568872" y="214040"/>
              <a:ext cx="5688632" cy="5688632"/>
              <a:chOff x="1568872" y="214040"/>
              <a:chExt cx="5688632" cy="5688632"/>
            </a:xfrm>
          </p:grpSpPr>
          <p:grpSp>
            <p:nvGrpSpPr>
              <p:cNvPr id="46" name="组合 45"/>
              <p:cNvGrpSpPr/>
              <p:nvPr/>
            </p:nvGrpSpPr>
            <p:grpSpPr>
              <a:xfrm>
                <a:off x="2010391" y="812103"/>
                <a:ext cx="4858336" cy="4507078"/>
                <a:chOff x="1662063" y="525829"/>
                <a:chExt cx="5863273" cy="5439358"/>
              </a:xfrm>
            </p:grpSpPr>
            <p:grpSp>
              <p:nvGrpSpPr>
                <p:cNvPr id="48" name="组合 47"/>
                <p:cNvGrpSpPr/>
                <p:nvPr/>
              </p:nvGrpSpPr>
              <p:grpSpPr>
                <a:xfrm>
                  <a:off x="1826400" y="525829"/>
                  <a:ext cx="5427771" cy="5439358"/>
                  <a:chOff x="1222459" y="384402"/>
                  <a:chExt cx="6237312" cy="6250627"/>
                </a:xfrm>
              </p:grpSpPr>
              <p:grpSp>
                <p:nvGrpSpPr>
                  <p:cNvPr id="51" name="组合 50"/>
                  <p:cNvGrpSpPr/>
                  <p:nvPr/>
                </p:nvGrpSpPr>
                <p:grpSpPr>
                  <a:xfrm>
                    <a:off x="1814601" y="384402"/>
                    <a:ext cx="4989647" cy="6250627"/>
                    <a:chOff x="1814601" y="384402"/>
                    <a:chExt cx="4989647" cy="6250627"/>
                  </a:xfrm>
                </p:grpSpPr>
                <p:grpSp>
                  <p:nvGrpSpPr>
                    <p:cNvPr id="53" name="组合 52"/>
                    <p:cNvGrpSpPr/>
                    <p:nvPr/>
                  </p:nvGrpSpPr>
                  <p:grpSpPr>
                    <a:xfrm>
                      <a:off x="1814601" y="384402"/>
                      <a:ext cx="4989647" cy="6250627"/>
                      <a:chOff x="1814601" y="384402"/>
                      <a:chExt cx="4989647" cy="6250627"/>
                    </a:xfrm>
                  </p:grpSpPr>
                  <p:grpSp>
                    <p:nvGrpSpPr>
                      <p:cNvPr id="62" name="组合 61"/>
                      <p:cNvGrpSpPr/>
                      <p:nvPr/>
                    </p:nvGrpSpPr>
                    <p:grpSpPr>
                      <a:xfrm>
                        <a:off x="2771800" y="2024488"/>
                        <a:ext cx="3096876" cy="3095928"/>
                        <a:chOff x="2771800" y="2024488"/>
                        <a:chExt cx="3096876" cy="3095928"/>
                      </a:xfrm>
                    </p:grpSpPr>
                    <p:grpSp>
                      <p:nvGrpSpPr>
                        <p:cNvPr id="81" name="组合 80"/>
                        <p:cNvGrpSpPr/>
                        <p:nvPr/>
                      </p:nvGrpSpPr>
                      <p:grpSpPr>
                        <a:xfrm>
                          <a:off x="2771800" y="2024488"/>
                          <a:ext cx="3096876" cy="3095928"/>
                          <a:chOff x="2497741" y="1341184"/>
                          <a:chExt cx="3096876" cy="3095928"/>
                        </a:xfrm>
                      </p:grpSpPr>
                      <p:sp>
                        <p:nvSpPr>
                          <p:cNvPr id="86" name="矩形 5"/>
                          <p:cNvSpPr/>
                          <p:nvPr/>
                        </p:nvSpPr>
                        <p:spPr>
                          <a:xfrm>
                            <a:off x="2498617" y="2889148"/>
                            <a:ext cx="3096000" cy="1547964"/>
                          </a:xfrm>
                          <a:custGeom>
                            <a:avLst/>
                            <a:gdLst/>
                            <a:ahLst/>
                            <a:cxnLst/>
                            <a:rect l="l" t="t" r="r" b="b"/>
                            <a:pathLst>
                              <a:path w="3096323" h="1547964">
                                <a:moveTo>
                                  <a:pt x="0" y="0"/>
                                </a:moveTo>
                                <a:lnTo>
                                  <a:pt x="3096323" y="0"/>
                                </a:lnTo>
                                <a:cubicBezTo>
                                  <a:pt x="3096221" y="854937"/>
                                  <a:pt x="2403124" y="1547964"/>
                                  <a:pt x="1548161" y="1547964"/>
                                </a:cubicBezTo>
                                <a:cubicBezTo>
                                  <a:pt x="693198" y="1547964"/>
                                  <a:pt x="102" y="854937"/>
                                  <a:pt x="0" y="0"/>
                                </a:cubicBezTo>
                                <a:close/>
                              </a:path>
                            </a:pathLst>
                          </a:cu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5"/>
                          <p:cNvSpPr/>
                          <p:nvPr/>
                        </p:nvSpPr>
                        <p:spPr>
                          <a:xfrm rot="10800000">
                            <a:off x="2497741" y="1341184"/>
                            <a:ext cx="3096323" cy="1547964"/>
                          </a:xfrm>
                          <a:custGeom>
                            <a:avLst/>
                            <a:gdLst/>
                            <a:ahLst/>
                            <a:cxnLst/>
                            <a:rect l="l" t="t" r="r" b="b"/>
                            <a:pathLst>
                              <a:path w="3096323" h="1547964">
                                <a:moveTo>
                                  <a:pt x="0" y="0"/>
                                </a:moveTo>
                                <a:lnTo>
                                  <a:pt x="3096323" y="0"/>
                                </a:lnTo>
                                <a:cubicBezTo>
                                  <a:pt x="3096221" y="854937"/>
                                  <a:pt x="2403124" y="1547964"/>
                                  <a:pt x="1548161" y="1547964"/>
                                </a:cubicBezTo>
                                <a:cubicBezTo>
                                  <a:pt x="693198" y="1547964"/>
                                  <a:pt x="102" y="854937"/>
                                  <a:pt x="0" y="0"/>
                                </a:cubicBezTo>
                                <a:close/>
                              </a:path>
                            </a:pathLst>
                          </a:custGeom>
                          <a:solidFill>
                            <a:schemeClr val="tx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5"/>
                          <p:cNvSpPr/>
                          <p:nvPr/>
                        </p:nvSpPr>
                        <p:spPr>
                          <a:xfrm>
                            <a:off x="4049486" y="2897919"/>
                            <a:ext cx="1530617" cy="765211"/>
                          </a:xfrm>
                          <a:custGeom>
                            <a:avLst/>
                            <a:gdLst/>
                            <a:ahLst/>
                            <a:cxnLst/>
                            <a:rect l="l" t="t" r="r" b="b"/>
                            <a:pathLst>
                              <a:path w="3096323" h="1547964">
                                <a:moveTo>
                                  <a:pt x="0" y="0"/>
                                </a:moveTo>
                                <a:lnTo>
                                  <a:pt x="3096323" y="0"/>
                                </a:lnTo>
                                <a:cubicBezTo>
                                  <a:pt x="3096221" y="854937"/>
                                  <a:pt x="2403124" y="1547964"/>
                                  <a:pt x="1548161" y="1547964"/>
                                </a:cubicBezTo>
                                <a:cubicBezTo>
                                  <a:pt x="693198" y="1547964"/>
                                  <a:pt x="102" y="854937"/>
                                  <a:pt x="0" y="0"/>
                                </a:cubicBezTo>
                                <a:close/>
                              </a:path>
                            </a:pathLst>
                          </a:custGeom>
                          <a:solidFill>
                            <a:schemeClr val="tx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5"/>
                          <p:cNvSpPr/>
                          <p:nvPr/>
                        </p:nvSpPr>
                        <p:spPr>
                          <a:xfrm rot="10800000">
                            <a:off x="2515838" y="2132708"/>
                            <a:ext cx="1530617" cy="765211"/>
                          </a:xfrm>
                          <a:custGeom>
                            <a:avLst/>
                            <a:gdLst/>
                            <a:ahLst/>
                            <a:cxnLst/>
                            <a:rect l="l" t="t" r="r" b="b"/>
                            <a:pathLst>
                              <a:path w="3096323" h="1547964">
                                <a:moveTo>
                                  <a:pt x="0" y="0"/>
                                </a:moveTo>
                                <a:lnTo>
                                  <a:pt x="3096323" y="0"/>
                                </a:lnTo>
                                <a:cubicBezTo>
                                  <a:pt x="3096221" y="854937"/>
                                  <a:pt x="2403124" y="1547964"/>
                                  <a:pt x="1548161" y="1547964"/>
                                </a:cubicBezTo>
                                <a:cubicBezTo>
                                  <a:pt x="693198" y="1547964"/>
                                  <a:pt x="102" y="854937"/>
                                  <a:pt x="0" y="0"/>
                                </a:cubicBezTo>
                                <a:close/>
                              </a:path>
                            </a:pathLst>
                          </a:cu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椭圆 81"/>
                        <p:cNvSpPr/>
                        <p:nvPr/>
                      </p:nvSpPr>
                      <p:spPr>
                        <a:xfrm>
                          <a:off x="3131840" y="3243748"/>
                          <a:ext cx="720080" cy="720080"/>
                        </a:xfrm>
                        <a:prstGeom prst="ellipse">
                          <a:avLst/>
                        </a:prstGeom>
                        <a:solidFill>
                          <a:schemeClr val="tx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教</a:t>
                          </a:r>
                          <a:endParaRPr lang="zh-CN" altLang="en-US" dirty="0"/>
                        </a:p>
                      </p:txBody>
                    </p:sp>
                    <p:sp>
                      <p:nvSpPr>
                        <p:cNvPr id="83" name="椭圆 82"/>
                        <p:cNvSpPr/>
                        <p:nvPr/>
                      </p:nvSpPr>
                      <p:spPr>
                        <a:xfrm>
                          <a:off x="4728813" y="3198618"/>
                          <a:ext cx="720080" cy="720080"/>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rPr>
                            <a:t>学</a:t>
                          </a:r>
                        </a:p>
                      </p:txBody>
                    </p:sp>
                    <p:sp>
                      <p:nvSpPr>
                        <p:cNvPr id="84" name="TextBox 83"/>
                        <p:cNvSpPr txBox="1"/>
                        <p:nvPr/>
                      </p:nvSpPr>
                      <p:spPr>
                        <a:xfrm>
                          <a:off x="3954621" y="2172031"/>
                          <a:ext cx="415497" cy="369332"/>
                        </a:xfrm>
                        <a:prstGeom prst="rect">
                          <a:avLst/>
                        </a:prstGeom>
                        <a:noFill/>
                        <a:ln w="12700">
                          <a:noFill/>
                        </a:ln>
                      </p:spPr>
                      <p:txBody>
                        <a:bodyPr wrap="none" rtlCol="0">
                          <a:spAutoFit/>
                        </a:bodyPr>
                        <a:lstStyle/>
                        <a:p>
                          <a:r>
                            <a:rPr lang="zh-CN" altLang="en-US" dirty="0" smtClean="0">
                              <a:solidFill>
                                <a:schemeClr val="bg1"/>
                              </a:solidFill>
                            </a:rPr>
                            <a:t>教</a:t>
                          </a:r>
                          <a:endParaRPr lang="zh-CN" altLang="en-US" dirty="0">
                            <a:solidFill>
                              <a:schemeClr val="bg1"/>
                            </a:solidFill>
                          </a:endParaRPr>
                        </a:p>
                      </p:txBody>
                    </p:sp>
                    <p:sp>
                      <p:nvSpPr>
                        <p:cNvPr id="85" name="TextBox 84"/>
                        <p:cNvSpPr txBox="1"/>
                        <p:nvPr/>
                      </p:nvSpPr>
                      <p:spPr>
                        <a:xfrm>
                          <a:off x="4060796" y="4358161"/>
                          <a:ext cx="415498" cy="369332"/>
                        </a:xfrm>
                        <a:prstGeom prst="rect">
                          <a:avLst/>
                        </a:prstGeom>
                        <a:noFill/>
                        <a:ln w="12700">
                          <a:solidFill>
                            <a:schemeClr val="bg1"/>
                          </a:solidFill>
                        </a:ln>
                      </p:spPr>
                      <p:txBody>
                        <a:bodyPr wrap="none" rtlCol="0">
                          <a:spAutoFit/>
                        </a:bodyPr>
                        <a:lstStyle/>
                        <a:p>
                          <a:r>
                            <a:rPr lang="zh-CN" altLang="en-US" dirty="0" smtClean="0"/>
                            <a:t>学</a:t>
                          </a:r>
                          <a:endParaRPr lang="zh-CN" altLang="en-US" dirty="0"/>
                        </a:p>
                      </p:txBody>
                    </p:sp>
                  </p:grpSp>
                  <p:sp>
                    <p:nvSpPr>
                      <p:cNvPr id="63" name="椭圆 62"/>
                      <p:cNvSpPr/>
                      <p:nvPr/>
                    </p:nvSpPr>
                    <p:spPr>
                      <a:xfrm>
                        <a:off x="1814601" y="1052736"/>
                        <a:ext cx="4989647" cy="4989647"/>
                      </a:xfrm>
                      <a:prstGeom prst="ellipse">
                        <a:avLst/>
                      </a:prstGeom>
                      <a:noFill/>
                      <a:ln w="1270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4" name="直接连接符 63"/>
                      <p:cNvCxnSpPr/>
                      <p:nvPr/>
                    </p:nvCxnSpPr>
                    <p:spPr>
                      <a:xfrm flipH="1">
                        <a:off x="2494226" y="1788215"/>
                        <a:ext cx="61550" cy="43369"/>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6055018" y="1760333"/>
                        <a:ext cx="52556" cy="74222"/>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6" name="直接连接符 65"/>
                      <p:cNvCxnSpPr>
                        <a:stCxn id="63" idx="5"/>
                      </p:cNvCxnSpPr>
                      <p:nvPr/>
                    </p:nvCxnSpPr>
                    <p:spPr>
                      <a:xfrm flipH="1">
                        <a:off x="6024091" y="5311666"/>
                        <a:ext cx="49440" cy="50885"/>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2555776" y="1753345"/>
                        <a:ext cx="28555" cy="26447"/>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flipV="1">
                        <a:off x="5990731" y="1691433"/>
                        <a:ext cx="63752" cy="72972"/>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6074874" y="5225812"/>
                        <a:ext cx="82994" cy="93130"/>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2495077" y="5257536"/>
                        <a:ext cx="82994" cy="77179"/>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flipV="1">
                        <a:off x="2450348" y="5198849"/>
                        <a:ext cx="40969" cy="63449"/>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63" idx="1"/>
                        <a:endCxn id="63" idx="5"/>
                      </p:cNvCxnSpPr>
                      <p:nvPr/>
                    </p:nvCxnSpPr>
                    <p:spPr>
                      <a:xfrm>
                        <a:off x="2545318" y="1783453"/>
                        <a:ext cx="3528213" cy="3528213"/>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2491317" y="1783454"/>
                        <a:ext cx="3532774" cy="3415395"/>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3753910" y="3243748"/>
                        <a:ext cx="1001186" cy="637389"/>
                        <a:chOff x="267896" y="1052735"/>
                        <a:chExt cx="1001186" cy="637389"/>
                      </a:xfrm>
                    </p:grpSpPr>
                    <p:sp>
                      <p:nvSpPr>
                        <p:cNvPr id="79" name="椭圆 78"/>
                        <p:cNvSpPr/>
                        <p:nvPr/>
                      </p:nvSpPr>
                      <p:spPr>
                        <a:xfrm>
                          <a:off x="467543" y="1052735"/>
                          <a:ext cx="601893" cy="601893"/>
                        </a:xfrm>
                        <a:prstGeom prst="ellipse">
                          <a:avLst/>
                        </a:prstGeom>
                        <a:solidFill>
                          <a:schemeClr val="bg1">
                            <a:lumMod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solidFill>
                          </a:endParaRPr>
                        </a:p>
                      </p:txBody>
                    </p:sp>
                    <p:sp>
                      <p:nvSpPr>
                        <p:cNvPr id="80" name="TextBox 79"/>
                        <p:cNvSpPr txBox="1"/>
                        <p:nvPr/>
                      </p:nvSpPr>
                      <p:spPr>
                        <a:xfrm>
                          <a:off x="267896" y="1080928"/>
                          <a:ext cx="1001186" cy="609196"/>
                        </a:xfrm>
                        <a:prstGeom prst="rect">
                          <a:avLst/>
                        </a:prstGeom>
                        <a:noFill/>
                        <a:ln w="12700">
                          <a:noFill/>
                        </a:ln>
                      </p:spPr>
                      <p:txBody>
                        <a:bodyPr wrap="none" rtlCol="0">
                          <a:spAutoFit/>
                        </a:bodyPr>
                        <a:lstStyle/>
                        <a:p>
                          <a:r>
                            <a:rPr lang="zh-CN" altLang="en-US" sz="1050" dirty="0" smtClean="0">
                              <a:solidFill>
                                <a:schemeClr val="bg1"/>
                              </a:solidFill>
                            </a:rPr>
                            <a:t>问题</a:t>
                          </a:r>
                          <a:endParaRPr lang="zh-CN" altLang="en-US" sz="1050" dirty="0">
                            <a:solidFill>
                              <a:schemeClr val="bg1"/>
                            </a:solidFill>
                          </a:endParaRPr>
                        </a:p>
                      </p:txBody>
                    </p:sp>
                  </p:grpSp>
                  <p:cxnSp>
                    <p:nvCxnSpPr>
                      <p:cNvPr id="75" name="直接连接符 74"/>
                      <p:cNvCxnSpPr/>
                      <p:nvPr/>
                    </p:nvCxnSpPr>
                    <p:spPr>
                      <a:xfrm flipH="1">
                        <a:off x="4215648" y="384402"/>
                        <a:ext cx="156322" cy="37111"/>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6" name="直接连接符 75"/>
                      <p:cNvCxnSpPr>
                        <a:stCxn id="52" idx="0"/>
                      </p:cNvCxnSpPr>
                      <p:nvPr/>
                    </p:nvCxnSpPr>
                    <p:spPr>
                      <a:xfrm>
                        <a:off x="4341116" y="397717"/>
                        <a:ext cx="149320" cy="0"/>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319961" y="6635028"/>
                        <a:ext cx="149320" cy="0"/>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4201937" y="6635029"/>
                        <a:ext cx="111534" cy="0"/>
                      </a:xfrm>
                      <a:prstGeom prst="line">
                        <a:avLst/>
                      </a:prstGeom>
                      <a:ln w="12700">
                        <a:solidFill>
                          <a:schemeClr val="bg1"/>
                        </a:solidFill>
                        <a:headEnd type="stealth" w="lg" len="lg"/>
                        <a:tailEnd type="none" w="sm" len="sm"/>
                      </a:ln>
                    </p:spPr>
                    <p:style>
                      <a:lnRef idx="1">
                        <a:schemeClr val="accent1"/>
                      </a:lnRef>
                      <a:fillRef idx="0">
                        <a:schemeClr val="accent1"/>
                      </a:fillRef>
                      <a:effectRef idx="0">
                        <a:schemeClr val="accent1"/>
                      </a:effectRef>
                      <a:fontRef idx="minor">
                        <a:schemeClr val="tx1"/>
                      </a:fontRef>
                    </p:style>
                  </p:cxnSp>
                </p:grpSp>
                <p:sp>
                  <p:nvSpPr>
                    <p:cNvPr id="54" name="TextBox 53"/>
                    <p:cNvSpPr txBox="1"/>
                    <p:nvPr/>
                  </p:nvSpPr>
                  <p:spPr>
                    <a:xfrm rot="705806">
                      <a:off x="3902840" y="1319046"/>
                      <a:ext cx="1107996" cy="369332"/>
                    </a:xfrm>
                    <a:prstGeom prst="rect">
                      <a:avLst/>
                    </a:prstGeom>
                    <a:noFill/>
                    <a:ln w="12700">
                      <a:noFill/>
                    </a:ln>
                  </p:spPr>
                  <p:txBody>
                    <a:bodyPr wrap="none" rtlCol="0">
                      <a:prstTxWarp prst="textArchUp">
                        <a:avLst/>
                      </a:prstTxWarp>
                      <a:spAutoFit/>
                    </a:bodyPr>
                    <a:lstStyle/>
                    <a:p>
                      <a:r>
                        <a:rPr lang="zh-CN" altLang="en-US" dirty="0" smtClean="0">
                          <a:solidFill>
                            <a:schemeClr val="bg1"/>
                          </a:solidFill>
                        </a:rPr>
                        <a:t>教学准备</a:t>
                      </a:r>
                      <a:endParaRPr lang="zh-CN" altLang="en-US" dirty="0">
                        <a:solidFill>
                          <a:schemeClr val="bg1"/>
                        </a:solidFill>
                      </a:endParaRPr>
                    </a:p>
                  </p:txBody>
                </p:sp>
                <p:sp>
                  <p:nvSpPr>
                    <p:cNvPr id="55" name="TextBox 54"/>
                    <p:cNvSpPr txBox="1"/>
                    <p:nvPr/>
                  </p:nvSpPr>
                  <p:spPr>
                    <a:xfrm rot="20920895">
                      <a:off x="4014599" y="5478353"/>
                      <a:ext cx="1107996" cy="369332"/>
                    </a:xfrm>
                    <a:prstGeom prst="rect">
                      <a:avLst/>
                    </a:prstGeom>
                    <a:noFill/>
                    <a:ln w="12700">
                      <a:noFill/>
                    </a:ln>
                  </p:spPr>
                  <p:txBody>
                    <a:bodyPr wrap="none" rtlCol="0">
                      <a:prstTxWarp prst="textArchDown">
                        <a:avLst/>
                      </a:prstTxWarp>
                      <a:spAutoFit/>
                    </a:bodyPr>
                    <a:lstStyle/>
                    <a:p>
                      <a:r>
                        <a:rPr lang="zh-CN" altLang="en-US" dirty="0" smtClean="0">
                          <a:solidFill>
                            <a:schemeClr val="bg1"/>
                          </a:solidFill>
                        </a:rPr>
                        <a:t>应用分析</a:t>
                      </a:r>
                      <a:endParaRPr lang="zh-CN" altLang="en-US" dirty="0">
                        <a:solidFill>
                          <a:schemeClr val="bg1"/>
                        </a:solidFill>
                      </a:endParaRPr>
                    </a:p>
                  </p:txBody>
                </p:sp>
                <p:sp>
                  <p:nvSpPr>
                    <p:cNvPr id="56" name="TextBox 55"/>
                    <p:cNvSpPr txBox="1"/>
                    <p:nvPr/>
                  </p:nvSpPr>
                  <p:spPr>
                    <a:xfrm rot="5400000">
                      <a:off x="1736022" y="3129195"/>
                      <a:ext cx="1015663" cy="461665"/>
                    </a:xfrm>
                    <a:prstGeom prst="rect">
                      <a:avLst/>
                    </a:prstGeom>
                    <a:noFill/>
                    <a:ln w="12700">
                      <a:noFill/>
                    </a:ln>
                  </p:spPr>
                  <p:txBody>
                    <a:bodyPr vert="eaVert" wrap="none" rtlCol="0">
                      <a:prstTxWarp prst="textArchDown">
                        <a:avLst/>
                      </a:prstTxWarp>
                      <a:spAutoFit/>
                    </a:bodyPr>
                    <a:lstStyle/>
                    <a:p>
                      <a:r>
                        <a:rPr lang="zh-CN" altLang="en-US" dirty="0" smtClean="0">
                          <a:solidFill>
                            <a:schemeClr val="bg1"/>
                          </a:solidFill>
                        </a:rPr>
                        <a:t>综合评价</a:t>
                      </a:r>
                      <a:endParaRPr lang="zh-CN" altLang="en-US" dirty="0">
                        <a:solidFill>
                          <a:schemeClr val="bg1"/>
                        </a:solidFill>
                      </a:endParaRPr>
                    </a:p>
                  </p:txBody>
                </p:sp>
                <p:sp>
                  <p:nvSpPr>
                    <p:cNvPr id="57" name="TextBox 56"/>
                    <p:cNvSpPr txBox="1"/>
                    <p:nvPr/>
                  </p:nvSpPr>
                  <p:spPr>
                    <a:xfrm rot="5400000">
                      <a:off x="5873612" y="3140736"/>
                      <a:ext cx="1015663" cy="461665"/>
                    </a:xfrm>
                    <a:prstGeom prst="rect">
                      <a:avLst/>
                    </a:prstGeom>
                    <a:noFill/>
                    <a:ln w="12700">
                      <a:noFill/>
                    </a:ln>
                  </p:spPr>
                  <p:txBody>
                    <a:bodyPr vert="eaVert" wrap="none" rtlCol="0">
                      <a:prstTxWarp prst="textArchUp">
                        <a:avLst/>
                      </a:prstTxWarp>
                      <a:spAutoFit/>
                    </a:bodyPr>
                    <a:lstStyle/>
                    <a:p>
                      <a:r>
                        <a:rPr lang="zh-CN" altLang="en-US" dirty="0" smtClean="0">
                          <a:solidFill>
                            <a:schemeClr val="bg1"/>
                          </a:solidFill>
                        </a:rPr>
                        <a:t>记忆理解</a:t>
                      </a:r>
                      <a:endParaRPr lang="zh-CN" altLang="en-US" dirty="0">
                        <a:solidFill>
                          <a:schemeClr val="bg1"/>
                        </a:solidFill>
                      </a:endParaRPr>
                    </a:p>
                  </p:txBody>
                </p:sp>
                <p:sp>
                  <p:nvSpPr>
                    <p:cNvPr id="58" name="TextBox 57"/>
                    <p:cNvSpPr txBox="1"/>
                    <p:nvPr/>
                  </p:nvSpPr>
                  <p:spPr>
                    <a:xfrm flipH="1">
                      <a:off x="4219074" y="1553291"/>
                      <a:ext cx="432047" cy="645032"/>
                    </a:xfrm>
                    <a:prstGeom prst="rect">
                      <a:avLst/>
                    </a:prstGeom>
                    <a:noFill/>
                    <a:ln w="12700">
                      <a:noFill/>
                    </a:ln>
                  </p:spPr>
                  <p:txBody>
                    <a:bodyPr wrap="square" rtlCol="0">
                      <a:spAutoFit/>
                    </a:bodyPr>
                    <a:lstStyle/>
                    <a:p>
                      <a:r>
                        <a:rPr lang="en-US" altLang="zh-CN" sz="1200" b="1" dirty="0" smtClean="0">
                          <a:solidFill>
                            <a:schemeClr val="bg1"/>
                          </a:solidFill>
                        </a:rPr>
                        <a:t>1</a:t>
                      </a:r>
                      <a:endParaRPr lang="zh-CN" altLang="en-US" sz="1200" b="1" dirty="0">
                        <a:solidFill>
                          <a:schemeClr val="bg1"/>
                        </a:solidFill>
                      </a:endParaRPr>
                    </a:p>
                  </p:txBody>
                </p:sp>
                <p:sp>
                  <p:nvSpPr>
                    <p:cNvPr id="59" name="TextBox 58"/>
                    <p:cNvSpPr txBox="1"/>
                    <p:nvPr/>
                  </p:nvSpPr>
                  <p:spPr>
                    <a:xfrm flipH="1">
                      <a:off x="5945992" y="3243747"/>
                      <a:ext cx="432047" cy="645032"/>
                    </a:xfrm>
                    <a:prstGeom prst="rect">
                      <a:avLst/>
                    </a:prstGeom>
                    <a:noFill/>
                    <a:ln w="12700">
                      <a:noFill/>
                    </a:ln>
                  </p:spPr>
                  <p:txBody>
                    <a:bodyPr wrap="square" rtlCol="0">
                      <a:spAutoFit/>
                    </a:bodyPr>
                    <a:lstStyle/>
                    <a:p>
                      <a:r>
                        <a:rPr lang="en-US" altLang="zh-CN" sz="1200" b="1" dirty="0" smtClean="0">
                          <a:solidFill>
                            <a:schemeClr val="bg1"/>
                          </a:solidFill>
                        </a:rPr>
                        <a:t>2</a:t>
                      </a:r>
                      <a:endParaRPr lang="zh-CN" altLang="en-US" sz="1200" b="1" dirty="0">
                        <a:solidFill>
                          <a:schemeClr val="bg1"/>
                        </a:solidFill>
                      </a:endParaRPr>
                    </a:p>
                  </p:txBody>
                </p:sp>
                <p:sp>
                  <p:nvSpPr>
                    <p:cNvPr id="60" name="TextBox 59"/>
                    <p:cNvSpPr txBox="1"/>
                    <p:nvPr/>
                  </p:nvSpPr>
                  <p:spPr>
                    <a:xfrm flipH="1">
                      <a:off x="4169973" y="5162497"/>
                      <a:ext cx="432047" cy="645032"/>
                    </a:xfrm>
                    <a:prstGeom prst="rect">
                      <a:avLst/>
                    </a:prstGeom>
                    <a:noFill/>
                    <a:ln w="12700">
                      <a:noFill/>
                    </a:ln>
                  </p:spPr>
                  <p:txBody>
                    <a:bodyPr wrap="square" rtlCol="0">
                      <a:spAutoFit/>
                    </a:bodyPr>
                    <a:lstStyle/>
                    <a:p>
                      <a:r>
                        <a:rPr lang="en-US" altLang="zh-CN" sz="1200" b="1" dirty="0" smtClean="0">
                          <a:solidFill>
                            <a:schemeClr val="bg1"/>
                          </a:solidFill>
                        </a:rPr>
                        <a:t>3</a:t>
                      </a:r>
                      <a:endParaRPr lang="zh-CN" altLang="en-US" sz="1200" b="1" dirty="0">
                        <a:solidFill>
                          <a:schemeClr val="bg1"/>
                        </a:solidFill>
                      </a:endParaRPr>
                    </a:p>
                  </p:txBody>
                </p:sp>
                <p:sp>
                  <p:nvSpPr>
                    <p:cNvPr id="61" name="TextBox 60"/>
                    <p:cNvSpPr txBox="1"/>
                    <p:nvPr/>
                  </p:nvSpPr>
                  <p:spPr>
                    <a:xfrm flipH="1">
                      <a:off x="2234324" y="3144584"/>
                      <a:ext cx="432047" cy="645032"/>
                    </a:xfrm>
                    <a:prstGeom prst="rect">
                      <a:avLst/>
                    </a:prstGeom>
                    <a:noFill/>
                    <a:ln w="12700">
                      <a:noFill/>
                    </a:ln>
                  </p:spPr>
                  <p:txBody>
                    <a:bodyPr wrap="square" rtlCol="0">
                      <a:spAutoFit/>
                    </a:bodyPr>
                    <a:lstStyle/>
                    <a:p>
                      <a:r>
                        <a:rPr lang="en-US" altLang="zh-CN" sz="1200" b="1" dirty="0" smtClean="0">
                          <a:solidFill>
                            <a:schemeClr val="bg1"/>
                          </a:solidFill>
                        </a:rPr>
                        <a:t>4</a:t>
                      </a:r>
                      <a:endParaRPr lang="zh-CN" altLang="en-US" sz="1200" b="1" dirty="0">
                        <a:solidFill>
                          <a:schemeClr val="bg1"/>
                        </a:solidFill>
                      </a:endParaRPr>
                    </a:p>
                  </p:txBody>
                </p:sp>
              </p:grpSp>
              <p:sp>
                <p:nvSpPr>
                  <p:cNvPr id="52" name="椭圆 51"/>
                  <p:cNvSpPr/>
                  <p:nvPr/>
                </p:nvSpPr>
                <p:spPr>
                  <a:xfrm>
                    <a:off x="1222459" y="397717"/>
                    <a:ext cx="6237312" cy="6237312"/>
                  </a:xfrm>
                  <a:prstGeom prst="ellipse">
                    <a:avLst/>
                  </a:prstGeom>
                  <a:noFill/>
                  <a:ln w="127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TextBox 48"/>
                <p:cNvSpPr txBox="1"/>
                <p:nvPr/>
              </p:nvSpPr>
              <p:spPr>
                <a:xfrm rot="5400000">
                  <a:off x="1385064" y="2723953"/>
                  <a:ext cx="1015663" cy="461665"/>
                </a:xfrm>
                <a:prstGeom prst="rect">
                  <a:avLst/>
                </a:prstGeom>
                <a:noFill/>
                <a:ln w="12700">
                  <a:noFill/>
                </a:ln>
              </p:spPr>
              <p:txBody>
                <a:bodyPr vert="eaVert" wrap="none" rtlCol="0">
                  <a:prstTxWarp prst="textArchDown">
                    <a:avLst/>
                  </a:prstTxWarp>
                  <a:spAutoFit/>
                </a:bodyPr>
                <a:lstStyle/>
                <a:p>
                  <a:r>
                    <a:rPr lang="zh-CN" altLang="en-US" b="1" dirty="0">
                      <a:solidFill>
                        <a:schemeClr val="bg1"/>
                      </a:solidFill>
                    </a:rPr>
                    <a:t>课</a:t>
                  </a:r>
                  <a:r>
                    <a:rPr lang="zh-CN" altLang="en-US" b="1" dirty="0" smtClean="0">
                      <a:solidFill>
                        <a:schemeClr val="bg1"/>
                      </a:solidFill>
                    </a:rPr>
                    <a:t>上时间</a:t>
                  </a:r>
                  <a:endParaRPr lang="zh-CN" altLang="en-US" b="1" dirty="0">
                    <a:solidFill>
                      <a:schemeClr val="bg1"/>
                    </a:solidFill>
                  </a:endParaRPr>
                </a:p>
              </p:txBody>
            </p:sp>
            <p:sp>
              <p:nvSpPr>
                <p:cNvPr id="50" name="TextBox 49"/>
                <p:cNvSpPr txBox="1"/>
                <p:nvPr/>
              </p:nvSpPr>
              <p:spPr>
                <a:xfrm rot="5400000">
                  <a:off x="6786672" y="2862744"/>
                  <a:ext cx="1015663" cy="461665"/>
                </a:xfrm>
                <a:prstGeom prst="rect">
                  <a:avLst/>
                </a:prstGeom>
                <a:noFill/>
                <a:ln w="12700">
                  <a:noFill/>
                </a:ln>
              </p:spPr>
              <p:txBody>
                <a:bodyPr vert="eaVert" wrap="none" rtlCol="0">
                  <a:prstTxWarp prst="textArchUp">
                    <a:avLst/>
                  </a:prstTxWarp>
                  <a:spAutoFit/>
                </a:bodyPr>
                <a:lstStyle/>
                <a:p>
                  <a:r>
                    <a:rPr lang="zh-CN" altLang="en-US" b="1" dirty="0" smtClean="0">
                      <a:solidFill>
                        <a:schemeClr val="bg1"/>
                      </a:solidFill>
                    </a:rPr>
                    <a:t>课下时间</a:t>
                  </a:r>
                  <a:endParaRPr lang="zh-CN" altLang="en-US" b="1" dirty="0">
                    <a:solidFill>
                      <a:schemeClr val="bg1"/>
                    </a:solidFill>
                  </a:endParaRPr>
                </a:p>
              </p:txBody>
            </p:sp>
          </p:grpSp>
          <p:sp>
            <p:nvSpPr>
              <p:cNvPr id="47" name="椭圆 46"/>
              <p:cNvSpPr/>
              <p:nvPr/>
            </p:nvSpPr>
            <p:spPr>
              <a:xfrm>
                <a:off x="1568872" y="214040"/>
                <a:ext cx="5688632" cy="568863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TextBox 41"/>
            <p:cNvSpPr txBox="1"/>
            <p:nvPr/>
          </p:nvSpPr>
          <p:spPr>
            <a:xfrm>
              <a:off x="994537" y="627438"/>
              <a:ext cx="1237571" cy="465107"/>
            </a:xfrm>
            <a:prstGeom prst="rect">
              <a:avLst/>
            </a:prstGeom>
            <a:noFill/>
            <a:ln w="12700">
              <a:noFill/>
            </a:ln>
          </p:spPr>
          <p:txBody>
            <a:bodyPr wrap="none" rtlCol="0">
              <a:spAutoFit/>
            </a:bodyPr>
            <a:lstStyle/>
            <a:p>
              <a:r>
                <a:rPr lang="zh-CN" altLang="en-US" sz="1200" b="1" dirty="0" smtClean="0">
                  <a:solidFill>
                    <a:schemeClr val="bg1"/>
                  </a:solidFill>
                </a:rPr>
                <a:t>社会环境</a:t>
              </a:r>
              <a:endParaRPr lang="zh-CN" altLang="en-US" sz="1200" b="1" dirty="0">
                <a:solidFill>
                  <a:schemeClr val="bg1"/>
                </a:solidFill>
              </a:endParaRPr>
            </a:p>
          </p:txBody>
        </p:sp>
        <p:sp>
          <p:nvSpPr>
            <p:cNvPr id="43" name="TextBox 42"/>
            <p:cNvSpPr txBox="1"/>
            <p:nvPr/>
          </p:nvSpPr>
          <p:spPr>
            <a:xfrm>
              <a:off x="2688257" y="615415"/>
              <a:ext cx="1237571" cy="465107"/>
            </a:xfrm>
            <a:prstGeom prst="rect">
              <a:avLst/>
            </a:prstGeom>
            <a:noFill/>
            <a:ln w="12700">
              <a:noFill/>
            </a:ln>
          </p:spPr>
          <p:txBody>
            <a:bodyPr wrap="none" rtlCol="0">
              <a:spAutoFit/>
            </a:bodyPr>
            <a:lstStyle/>
            <a:p>
              <a:r>
                <a:rPr lang="zh-CN" altLang="en-US" sz="1200" b="1" dirty="0" smtClean="0">
                  <a:solidFill>
                    <a:schemeClr val="bg1"/>
                  </a:solidFill>
                </a:rPr>
                <a:t>学校环境</a:t>
              </a:r>
              <a:endParaRPr lang="zh-CN" altLang="en-US" sz="1200" b="1" dirty="0">
                <a:solidFill>
                  <a:schemeClr val="bg1"/>
                </a:solidFill>
              </a:endParaRPr>
            </a:p>
          </p:txBody>
        </p:sp>
        <p:sp>
          <p:nvSpPr>
            <p:cNvPr id="44" name="TextBox 43"/>
            <p:cNvSpPr txBox="1"/>
            <p:nvPr/>
          </p:nvSpPr>
          <p:spPr>
            <a:xfrm>
              <a:off x="5012452" y="666216"/>
              <a:ext cx="1237571" cy="465107"/>
            </a:xfrm>
            <a:prstGeom prst="rect">
              <a:avLst/>
            </a:prstGeom>
            <a:noFill/>
            <a:ln w="12700">
              <a:noFill/>
            </a:ln>
          </p:spPr>
          <p:txBody>
            <a:bodyPr wrap="none" rtlCol="0">
              <a:spAutoFit/>
            </a:bodyPr>
            <a:lstStyle/>
            <a:p>
              <a:r>
                <a:rPr lang="zh-CN" altLang="en-US" sz="1200" b="1" dirty="0" smtClean="0">
                  <a:solidFill>
                    <a:schemeClr val="bg1"/>
                  </a:solidFill>
                </a:rPr>
                <a:t>校内资源</a:t>
              </a:r>
              <a:endParaRPr lang="zh-CN" altLang="en-US" sz="1200" b="1" dirty="0">
                <a:solidFill>
                  <a:schemeClr val="bg1"/>
                </a:solidFill>
              </a:endParaRPr>
            </a:p>
          </p:txBody>
        </p:sp>
        <p:sp>
          <p:nvSpPr>
            <p:cNvPr id="45" name="TextBox 44"/>
            <p:cNvSpPr txBox="1"/>
            <p:nvPr/>
          </p:nvSpPr>
          <p:spPr>
            <a:xfrm>
              <a:off x="6486188" y="570449"/>
              <a:ext cx="1237571" cy="465107"/>
            </a:xfrm>
            <a:prstGeom prst="rect">
              <a:avLst/>
            </a:prstGeom>
            <a:noFill/>
            <a:ln w="12700">
              <a:noFill/>
            </a:ln>
          </p:spPr>
          <p:txBody>
            <a:bodyPr wrap="none" rtlCol="0">
              <a:spAutoFit/>
            </a:bodyPr>
            <a:lstStyle/>
            <a:p>
              <a:r>
                <a:rPr lang="zh-CN" altLang="en-US" sz="1200" b="1" dirty="0" smtClean="0">
                  <a:solidFill>
                    <a:schemeClr val="bg1"/>
                  </a:solidFill>
                </a:rPr>
                <a:t>云端资源</a:t>
              </a:r>
              <a:endParaRPr lang="zh-CN" altLang="en-US" sz="1200" b="1" dirty="0">
                <a:solidFill>
                  <a:schemeClr val="bg1"/>
                </a:solidFill>
              </a:endParaRPr>
            </a:p>
          </p:txBody>
        </p:sp>
      </p:grpSp>
    </p:spTree>
    <p:extLst>
      <p:ext uri="{BB962C8B-B14F-4D97-AF65-F5344CB8AC3E}">
        <p14:creationId xmlns:p14="http://schemas.microsoft.com/office/powerpoint/2010/main" val="2080168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社会性软件支持下的中学信息技术课堂个性化教学模型</a:t>
            </a:r>
            <a:endParaRPr lang="zh-CN" altLang="en-US" sz="2400" b="1" dirty="0"/>
          </a:p>
        </p:txBody>
      </p:sp>
      <p:sp>
        <p:nvSpPr>
          <p:cNvPr id="24" name="矩形 23"/>
          <p:cNvSpPr/>
          <p:nvPr/>
        </p:nvSpPr>
        <p:spPr>
          <a:xfrm>
            <a:off x="611560" y="2074000"/>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2164573" y="2012445"/>
            <a:ext cx="4862625" cy="3525902"/>
            <a:chOff x="827584" y="-171400"/>
            <a:chExt cx="7524836" cy="6984776"/>
          </a:xfrm>
        </p:grpSpPr>
        <p:grpSp>
          <p:nvGrpSpPr>
            <p:cNvPr id="41" name="组合 40"/>
            <p:cNvGrpSpPr/>
            <p:nvPr/>
          </p:nvGrpSpPr>
          <p:grpSpPr>
            <a:xfrm>
              <a:off x="1079612" y="836712"/>
              <a:ext cx="7020780" cy="5256584"/>
              <a:chOff x="575556" y="548680"/>
              <a:chExt cx="7920880" cy="6048672"/>
            </a:xfrm>
          </p:grpSpPr>
          <p:sp>
            <p:nvSpPr>
              <p:cNvPr id="61" name="椭圆 60"/>
              <p:cNvSpPr/>
              <p:nvPr/>
            </p:nvSpPr>
            <p:spPr>
              <a:xfrm>
                <a:off x="575556" y="548680"/>
                <a:ext cx="7920880" cy="604867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62" name="椭圆 61"/>
              <p:cNvSpPr/>
              <p:nvPr/>
            </p:nvSpPr>
            <p:spPr>
              <a:xfrm>
                <a:off x="1475656" y="1340768"/>
                <a:ext cx="6120680" cy="4536504"/>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63" name="等腰三角形 62"/>
              <p:cNvSpPr/>
              <p:nvPr/>
            </p:nvSpPr>
            <p:spPr>
              <a:xfrm>
                <a:off x="3275856" y="2168860"/>
                <a:ext cx="2592288" cy="219624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64" name="椭圆 63"/>
              <p:cNvSpPr/>
              <p:nvPr/>
            </p:nvSpPr>
            <p:spPr>
              <a:xfrm>
                <a:off x="3986705" y="3212976"/>
                <a:ext cx="1178900" cy="64807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学生</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5" name="圆角矩形 64"/>
              <p:cNvSpPr/>
              <p:nvPr/>
            </p:nvSpPr>
            <p:spPr>
              <a:xfrm>
                <a:off x="3325707" y="1576480"/>
                <a:ext cx="2489816" cy="645575"/>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情感态度与价值观</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6" name="圆角矩形 65"/>
              <p:cNvSpPr/>
              <p:nvPr/>
            </p:nvSpPr>
            <p:spPr>
              <a:xfrm rot="3181977">
                <a:off x="2216332" y="4278299"/>
                <a:ext cx="1674416" cy="540061"/>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知识与技能</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7" name="圆角矩形 66"/>
              <p:cNvSpPr/>
              <p:nvPr/>
            </p:nvSpPr>
            <p:spPr>
              <a:xfrm rot="18886740">
                <a:off x="5307861" y="4167094"/>
                <a:ext cx="1840922" cy="540061"/>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过程与方法</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8" name="椭圆 67"/>
              <p:cNvSpPr/>
              <p:nvPr/>
            </p:nvSpPr>
            <p:spPr>
              <a:xfrm>
                <a:off x="1475656" y="2060848"/>
                <a:ext cx="1800200" cy="115212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信息服务</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69" name="椭圆 68"/>
              <p:cNvSpPr/>
              <p:nvPr/>
            </p:nvSpPr>
            <p:spPr>
              <a:xfrm>
                <a:off x="5976156" y="2080574"/>
                <a:ext cx="1800200" cy="115212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资源服务</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grpSp>
        <p:sp>
          <p:nvSpPr>
            <p:cNvPr id="42" name="圆角矩形 41"/>
            <p:cNvSpPr/>
            <p:nvPr/>
          </p:nvSpPr>
          <p:spPr>
            <a:xfrm>
              <a:off x="3995936" y="6309320"/>
              <a:ext cx="1144718" cy="504056"/>
            </a:xfrm>
            <a:prstGeom prst="roundRect">
              <a:avLst>
                <a:gd name="adj" fmla="val 20156"/>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教师</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3" name="圆角矩形 42"/>
            <p:cNvSpPr/>
            <p:nvPr/>
          </p:nvSpPr>
          <p:spPr>
            <a:xfrm>
              <a:off x="2555776" y="188640"/>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博客</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4" name="圆角矩形 43"/>
            <p:cNvSpPr/>
            <p:nvPr/>
          </p:nvSpPr>
          <p:spPr>
            <a:xfrm>
              <a:off x="4319972" y="-171400"/>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微博客</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5" name="圆角矩形 44"/>
            <p:cNvSpPr/>
            <p:nvPr/>
          </p:nvSpPr>
          <p:spPr>
            <a:xfrm>
              <a:off x="6090018" y="195221"/>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播客</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6" name="圆角矩形 45"/>
            <p:cNvSpPr/>
            <p:nvPr/>
          </p:nvSpPr>
          <p:spPr>
            <a:xfrm>
              <a:off x="827584" y="2713245"/>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即时通讯</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7" name="圆角矩形 46"/>
            <p:cNvSpPr/>
            <p:nvPr/>
          </p:nvSpPr>
          <p:spPr>
            <a:xfrm>
              <a:off x="7848364" y="2668628"/>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维基</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8" name="圆角矩形 47"/>
            <p:cNvSpPr/>
            <p:nvPr/>
          </p:nvSpPr>
          <p:spPr>
            <a:xfrm>
              <a:off x="1456783" y="4509120"/>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err="1"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Rss</a:t>
              </a: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订阅</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sp>
          <p:nvSpPr>
            <p:cNvPr id="49" name="圆角矩形 48"/>
            <p:cNvSpPr/>
            <p:nvPr/>
          </p:nvSpPr>
          <p:spPr>
            <a:xfrm>
              <a:off x="6992197" y="4581128"/>
              <a:ext cx="504056" cy="1336434"/>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smtClean="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rPr>
                <a:t>电子邮件</a:t>
              </a:r>
              <a:endParaRPr lang="zh-CN" altLang="en-US" sz="1100" dirty="0">
                <a:ln w="18415" cmpd="sng">
                  <a:solidFill>
                    <a:sysClr val="windowText" lastClr="000000"/>
                  </a:solidFill>
                  <a:prstDash val="solid"/>
                </a:ln>
                <a:solidFill>
                  <a:sysClr val="windowText" lastClr="000000"/>
                </a:solidFill>
                <a:effectLst>
                  <a:outerShdw blurRad="63500" dir="3600000" algn="tl" rotWithShape="0">
                    <a:srgbClr val="000000">
                      <a:alpha val="70000"/>
                    </a:srgbClr>
                  </a:outerShdw>
                </a:effectLst>
              </a:endParaRPr>
            </a:p>
          </p:txBody>
        </p:sp>
        <p:cxnSp>
          <p:nvCxnSpPr>
            <p:cNvPr id="50" name="直接箭头连接符 49"/>
            <p:cNvCxnSpPr/>
            <p:nvPr/>
          </p:nvCxnSpPr>
          <p:spPr>
            <a:xfrm>
              <a:off x="4625597" y="2244726"/>
              <a:ext cx="3682" cy="907386"/>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a:stCxn id="64" idx="3"/>
              <a:endCxn id="63" idx="2"/>
            </p:cNvCxnSpPr>
            <p:nvPr/>
          </p:nvCxnSpPr>
          <p:spPr>
            <a:xfrm flipH="1">
              <a:off x="3473060" y="3632838"/>
              <a:ext cx="783097" cy="520529"/>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a:stCxn id="64" idx="6"/>
              <a:endCxn id="63" idx="4"/>
            </p:cNvCxnSpPr>
            <p:nvPr/>
          </p:nvCxnSpPr>
          <p:spPr>
            <a:xfrm>
              <a:off x="5148064" y="3433715"/>
              <a:ext cx="622706" cy="719652"/>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a:stCxn id="43" idx="2"/>
            </p:cNvCxnSpPr>
            <p:nvPr/>
          </p:nvCxnSpPr>
          <p:spPr>
            <a:xfrm>
              <a:off x="2807804" y="1525074"/>
              <a:ext cx="252028" cy="39175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nvCxnSpPr>
          <p:spPr>
            <a:xfrm>
              <a:off x="4568295" y="1173301"/>
              <a:ext cx="21707" cy="35177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p:nvPr/>
          </p:nvCxnSpPr>
          <p:spPr>
            <a:xfrm flipH="1">
              <a:off x="6228184" y="1538947"/>
              <a:ext cx="124671" cy="3778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flipH="1">
              <a:off x="7302576" y="3398405"/>
              <a:ext cx="545092" cy="3059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1331640" y="3465004"/>
              <a:ext cx="54578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a:stCxn id="48" idx="3"/>
            </p:cNvCxnSpPr>
            <p:nvPr/>
          </p:nvCxnSpPr>
          <p:spPr>
            <a:xfrm flipV="1">
              <a:off x="1960839" y="4797152"/>
              <a:ext cx="594937" cy="3801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a:stCxn id="49" idx="1"/>
              <a:endCxn id="62" idx="5"/>
            </p:cNvCxnSpPr>
            <p:nvPr/>
          </p:nvCxnSpPr>
          <p:spPr>
            <a:xfrm flipH="1" flipV="1">
              <a:off x="6508081" y="4890155"/>
              <a:ext cx="484116" cy="35919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a:stCxn id="64" idx="4"/>
              <a:endCxn id="42" idx="0"/>
            </p:cNvCxnSpPr>
            <p:nvPr/>
          </p:nvCxnSpPr>
          <p:spPr>
            <a:xfrm flipH="1">
              <a:off x="4568295" y="3715317"/>
              <a:ext cx="57302" cy="2594003"/>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157553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中学信息技术教学翻转课堂教学模型</a:t>
            </a:r>
            <a:endParaRPr lang="zh-CN" altLang="en-US" sz="2400" b="1" dirty="0"/>
          </a:p>
        </p:txBody>
      </p:sp>
      <p:sp>
        <p:nvSpPr>
          <p:cNvPr id="24" name="矩形 23"/>
          <p:cNvSpPr/>
          <p:nvPr/>
        </p:nvSpPr>
        <p:spPr>
          <a:xfrm>
            <a:off x="675996" y="2054223"/>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grpSp>
        <p:nvGrpSpPr>
          <p:cNvPr id="40" name="组合 39"/>
          <p:cNvGrpSpPr/>
          <p:nvPr/>
        </p:nvGrpSpPr>
        <p:grpSpPr>
          <a:xfrm>
            <a:off x="2542334" y="2054223"/>
            <a:ext cx="4442163" cy="3600400"/>
            <a:chOff x="1017327" y="332656"/>
            <a:chExt cx="7125343" cy="6480720"/>
          </a:xfrm>
        </p:grpSpPr>
        <p:grpSp>
          <p:nvGrpSpPr>
            <p:cNvPr id="41" name="组合 40"/>
            <p:cNvGrpSpPr/>
            <p:nvPr/>
          </p:nvGrpSpPr>
          <p:grpSpPr>
            <a:xfrm>
              <a:off x="1017327" y="836712"/>
              <a:ext cx="7125343" cy="5976664"/>
              <a:chOff x="1039034" y="836712"/>
              <a:chExt cx="7125343" cy="5976664"/>
            </a:xfrm>
          </p:grpSpPr>
          <p:grpSp>
            <p:nvGrpSpPr>
              <p:cNvPr id="45" name="组合 44"/>
              <p:cNvGrpSpPr/>
              <p:nvPr/>
            </p:nvGrpSpPr>
            <p:grpSpPr>
              <a:xfrm>
                <a:off x="1039034" y="836712"/>
                <a:ext cx="7125343" cy="5256584"/>
                <a:chOff x="529776" y="548680"/>
                <a:chExt cx="8038848" cy="6048672"/>
              </a:xfrm>
            </p:grpSpPr>
            <p:sp>
              <p:nvSpPr>
                <p:cNvPr id="51" name="椭圆 50"/>
                <p:cNvSpPr/>
                <p:nvPr/>
              </p:nvSpPr>
              <p:spPr>
                <a:xfrm>
                  <a:off x="575556" y="548680"/>
                  <a:ext cx="7920880" cy="6048672"/>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endParaRPr>
                </a:p>
              </p:txBody>
            </p:sp>
            <p:sp>
              <p:nvSpPr>
                <p:cNvPr id="52" name="椭圆 51"/>
                <p:cNvSpPr/>
                <p:nvPr/>
              </p:nvSpPr>
              <p:spPr>
                <a:xfrm>
                  <a:off x="1475656" y="1340768"/>
                  <a:ext cx="6120680" cy="4536504"/>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endParaRPr>
                </a:p>
              </p:txBody>
            </p:sp>
            <p:sp>
              <p:nvSpPr>
                <p:cNvPr id="53" name="等腰三角形 52"/>
                <p:cNvSpPr/>
                <p:nvPr/>
              </p:nvSpPr>
              <p:spPr>
                <a:xfrm>
                  <a:off x="3275856" y="2168860"/>
                  <a:ext cx="2592288" cy="2196244"/>
                </a:xfrm>
                <a:prstGeom prst="triangle">
                  <a:avLst/>
                </a:prstGeom>
                <a:solidFill>
                  <a:schemeClr val="tx1">
                    <a:lumMod val="50000"/>
                    <a:lumOff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solidFill>
                      <a:schemeClr val="bg1"/>
                    </a:solidFill>
                  </a:endParaRPr>
                </a:p>
              </p:txBody>
            </p:sp>
            <p:sp>
              <p:nvSpPr>
                <p:cNvPr id="54" name="椭圆 53"/>
                <p:cNvSpPr/>
                <p:nvPr/>
              </p:nvSpPr>
              <p:spPr>
                <a:xfrm>
                  <a:off x="3986705" y="3212976"/>
                  <a:ext cx="1178900" cy="648072"/>
                </a:xfrm>
                <a:prstGeom prst="ellipse">
                  <a:avLst/>
                </a:prstGeom>
                <a:solidFill>
                  <a:schemeClr val="bg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学生</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5" name="圆角矩形 54"/>
                <p:cNvSpPr/>
                <p:nvPr/>
              </p:nvSpPr>
              <p:spPr>
                <a:xfrm>
                  <a:off x="3325707" y="1576480"/>
                  <a:ext cx="2489816" cy="645575"/>
                </a:xfrm>
                <a:prstGeom prst="roundRect">
                  <a:avLst/>
                </a:prstGeom>
                <a:solidFill>
                  <a:schemeClr val="bg1">
                    <a:lumMod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情感态度与价值观</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6" name="圆角矩形 55"/>
                <p:cNvSpPr/>
                <p:nvPr/>
              </p:nvSpPr>
              <p:spPr>
                <a:xfrm rot="18886740">
                  <a:off x="5178232" y="4154223"/>
                  <a:ext cx="1840922" cy="540061"/>
                </a:xfrm>
                <a:prstGeom prst="roundRect">
                  <a:avLst/>
                </a:prstGeom>
                <a:solidFill>
                  <a:schemeClr val="bg1">
                    <a:lumMod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过程与方法</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7" name="椭圆 56"/>
                <p:cNvSpPr/>
                <p:nvPr/>
              </p:nvSpPr>
              <p:spPr>
                <a:xfrm>
                  <a:off x="529776" y="2052860"/>
                  <a:ext cx="1800200" cy="1152128"/>
                </a:xfrm>
                <a:prstGeom prst="ellipse">
                  <a:avLst/>
                </a:prstGeom>
                <a:solidFill>
                  <a:schemeClr val="bg1">
                    <a:lumMod val="6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信息服务</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8" name="椭圆 57"/>
                <p:cNvSpPr/>
                <p:nvPr/>
              </p:nvSpPr>
              <p:spPr>
                <a:xfrm>
                  <a:off x="6768424" y="2009319"/>
                  <a:ext cx="1800200" cy="1152128"/>
                </a:xfrm>
                <a:prstGeom prst="ellipse">
                  <a:avLst/>
                </a:prstGeom>
                <a:solidFill>
                  <a:schemeClr val="bg1">
                    <a:lumMod val="6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资源服务</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sp>
              <p:nvSpPr>
                <p:cNvPr id="59" name="圆角矩形 58"/>
                <p:cNvSpPr/>
                <p:nvPr/>
              </p:nvSpPr>
              <p:spPr>
                <a:xfrm rot="3181977">
                  <a:off x="2135303" y="4417039"/>
                  <a:ext cx="1993070" cy="526509"/>
                </a:xfrm>
                <a:prstGeom prst="roundRect">
                  <a:avLst/>
                </a:prstGeom>
                <a:solidFill>
                  <a:schemeClr val="bg1">
                    <a:lumMod val="5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知识与技能</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grpSp>
          <p:sp>
            <p:nvSpPr>
              <p:cNvPr id="46" name="圆角矩形 45"/>
              <p:cNvSpPr/>
              <p:nvPr/>
            </p:nvSpPr>
            <p:spPr>
              <a:xfrm>
                <a:off x="3995936" y="6309320"/>
                <a:ext cx="1144718" cy="504056"/>
              </a:xfrm>
              <a:prstGeom prst="roundRect">
                <a:avLst>
                  <a:gd name="adj" fmla="val 20156"/>
                </a:avLst>
              </a:prstGeom>
              <a:solidFill>
                <a:schemeClr val="bg1">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教师</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cxnSp>
            <p:nvCxnSpPr>
              <p:cNvPr id="47" name="直接箭头连接符 46"/>
              <p:cNvCxnSpPr/>
              <p:nvPr/>
            </p:nvCxnSpPr>
            <p:spPr>
              <a:xfrm>
                <a:off x="4625597" y="2244726"/>
                <a:ext cx="3682" cy="907386"/>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a:stCxn id="54" idx="3"/>
                <a:endCxn id="53" idx="2"/>
              </p:cNvCxnSpPr>
              <p:nvPr/>
            </p:nvCxnSpPr>
            <p:spPr>
              <a:xfrm flipH="1">
                <a:off x="3473060" y="3632838"/>
                <a:ext cx="783097" cy="520529"/>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a:stCxn id="54" idx="6"/>
                <a:endCxn id="53" idx="4"/>
              </p:cNvCxnSpPr>
              <p:nvPr/>
            </p:nvCxnSpPr>
            <p:spPr>
              <a:xfrm>
                <a:off x="5148064" y="3433715"/>
                <a:ext cx="622706" cy="719652"/>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a:stCxn id="54" idx="4"/>
                <a:endCxn id="46" idx="0"/>
              </p:cNvCxnSpPr>
              <p:nvPr/>
            </p:nvCxnSpPr>
            <p:spPr>
              <a:xfrm flipH="1">
                <a:off x="4568295" y="3715317"/>
                <a:ext cx="57302" cy="2594003"/>
              </a:xfrm>
              <a:prstGeom prst="straightConnector1">
                <a:avLst/>
              </a:prstGeom>
              <a:ln w="127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42" name="圆角矩形 41"/>
            <p:cNvSpPr/>
            <p:nvPr/>
          </p:nvSpPr>
          <p:spPr>
            <a:xfrm>
              <a:off x="4355976" y="332656"/>
              <a:ext cx="549277" cy="1336434"/>
            </a:xfrm>
            <a:prstGeom prst="roundRect">
              <a:avLst>
                <a:gd name="adj" fmla="val 20156"/>
              </a:avLst>
            </a:prstGeom>
            <a:solidFill>
              <a:schemeClr val="bg1">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社会性软件</a:t>
              </a:r>
            </a:p>
          </p:txBody>
        </p:sp>
        <p:sp>
          <p:nvSpPr>
            <p:cNvPr id="43" name="椭圆 42"/>
            <p:cNvSpPr/>
            <p:nvPr/>
          </p:nvSpPr>
          <p:spPr>
            <a:xfrm>
              <a:off x="6156176" y="5167754"/>
              <a:ext cx="956852" cy="641214"/>
            </a:xfrm>
            <a:prstGeom prst="ellipse">
              <a:avLst/>
            </a:prstGeom>
            <a:solidFill>
              <a:schemeClr val="bg1">
                <a:lumMod val="6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课下</a:t>
              </a:r>
            </a:p>
          </p:txBody>
        </p:sp>
        <p:sp>
          <p:nvSpPr>
            <p:cNvPr id="44" name="椭圆 43"/>
            <p:cNvSpPr/>
            <p:nvPr/>
          </p:nvSpPr>
          <p:spPr>
            <a:xfrm>
              <a:off x="2746341" y="2686109"/>
              <a:ext cx="916079" cy="641214"/>
            </a:xfrm>
            <a:prstGeom prst="ellipse">
              <a:avLst/>
            </a:prstGeom>
            <a:solidFill>
              <a:schemeClr val="bg1">
                <a:lumMod val="6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00" dirty="0" smtClean="0">
                  <a:ln w="18415" cmpd="sng">
                    <a:solidFill>
                      <a:sysClr val="windowText" lastClr="000000"/>
                    </a:solidFill>
                    <a:prstDash val="solid"/>
                  </a:ln>
                  <a:solidFill>
                    <a:schemeClr val="bg1"/>
                  </a:solidFill>
                  <a:effectLst>
                    <a:outerShdw blurRad="63500" dir="3600000" algn="tl" rotWithShape="0">
                      <a:srgbClr val="000000">
                        <a:alpha val="70000"/>
                      </a:srgbClr>
                    </a:outerShdw>
                  </a:effectLst>
                </a:rPr>
                <a:t>课上</a:t>
              </a:r>
              <a:endParaRPr lang="zh-CN" altLang="en-US" sz="1000" dirty="0">
                <a:ln w="18415" cmpd="sng">
                  <a:solidFill>
                    <a:sysClr val="windowText" lastClr="000000"/>
                  </a:solidFill>
                  <a:prstDash val="solid"/>
                </a:ln>
                <a:solidFill>
                  <a:schemeClr val="bg1"/>
                </a:solidFill>
                <a:effectLst>
                  <a:outerShdw blurRad="63500" dir="3600000" algn="tl" rotWithShape="0">
                    <a:srgbClr val="000000">
                      <a:alpha val="70000"/>
                    </a:srgbClr>
                  </a:outerShdw>
                </a:effectLst>
              </a:endParaRPr>
            </a:p>
          </p:txBody>
        </p:sp>
      </p:grpSp>
    </p:spTree>
    <p:extLst>
      <p:ext uri="{BB962C8B-B14F-4D97-AF65-F5344CB8AC3E}">
        <p14:creationId xmlns:p14="http://schemas.microsoft.com/office/powerpoint/2010/main" val="217262356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74C3C"/>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研究创新与不足</a:t>
              </a:r>
              <a:endParaRPr lang="zh-CN" altLang="en-US" sz="20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2160240" cy="1900784"/>
          </a:xfrm>
          <a:prstGeom prst="rect">
            <a:avLst/>
          </a:prstGeom>
          <a:solidFill>
            <a:srgbClr val="AF5E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研究创新</a:t>
            </a:r>
            <a:endParaRPr lang="zh-CN" altLang="en-US" sz="2400" b="1" dirty="0"/>
          </a:p>
        </p:txBody>
      </p:sp>
      <p:sp>
        <p:nvSpPr>
          <p:cNvPr id="24" name="矩形 23"/>
          <p:cNvSpPr/>
          <p:nvPr/>
        </p:nvSpPr>
        <p:spPr>
          <a:xfrm>
            <a:off x="2917832" y="1240184"/>
            <a:ext cx="5390076" cy="1900784"/>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p>
        </p:txBody>
      </p:sp>
      <p:sp>
        <p:nvSpPr>
          <p:cNvPr id="25" name="矩形 24"/>
          <p:cNvSpPr/>
          <p:nvPr/>
        </p:nvSpPr>
        <p:spPr>
          <a:xfrm>
            <a:off x="6228184" y="3284984"/>
            <a:ext cx="2079724" cy="1900784"/>
          </a:xfrm>
          <a:prstGeom prst="rect">
            <a:avLst/>
          </a:prstGeom>
          <a:solidFill>
            <a:srgbClr val="F78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研究不足</a:t>
            </a:r>
            <a:endParaRPr lang="zh-CN" altLang="en-US" sz="2400" b="1" dirty="0"/>
          </a:p>
        </p:txBody>
      </p:sp>
      <p:sp>
        <p:nvSpPr>
          <p:cNvPr id="26" name="矩形 25"/>
          <p:cNvSpPr/>
          <p:nvPr/>
        </p:nvSpPr>
        <p:spPr>
          <a:xfrm>
            <a:off x="609583" y="3311578"/>
            <a:ext cx="5474585" cy="190078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dirty="0"/>
          </a:p>
        </p:txBody>
      </p:sp>
      <p:sp>
        <p:nvSpPr>
          <p:cNvPr id="27" name="矩形 26"/>
          <p:cNvSpPr/>
          <p:nvPr/>
        </p:nvSpPr>
        <p:spPr>
          <a:xfrm>
            <a:off x="3707904" y="1240184"/>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对教学微视频的呈现形式及开发模式进行总结提炼。</a:t>
            </a:r>
            <a:endParaRPr lang="zh-CN" altLang="en-US" sz="1400" b="1" dirty="0">
              <a:solidFill>
                <a:schemeClr val="tx1"/>
              </a:solidFill>
            </a:endParaRPr>
          </a:p>
        </p:txBody>
      </p:sp>
      <p:sp>
        <p:nvSpPr>
          <p:cNvPr id="28" name="矩形 27"/>
          <p:cNvSpPr/>
          <p:nvPr/>
        </p:nvSpPr>
        <p:spPr>
          <a:xfrm>
            <a:off x="2917832" y="1960264"/>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将知识可视化理论引入到微视频制作中</a:t>
            </a:r>
            <a:endParaRPr lang="zh-CN" altLang="en-US" sz="1400" b="1" dirty="0">
              <a:solidFill>
                <a:schemeClr val="tx1"/>
              </a:solidFill>
            </a:endParaRPr>
          </a:p>
        </p:txBody>
      </p:sp>
      <p:sp>
        <p:nvSpPr>
          <p:cNvPr id="29" name="矩形 28"/>
          <p:cNvSpPr/>
          <p:nvPr/>
        </p:nvSpPr>
        <p:spPr>
          <a:xfrm>
            <a:off x="3716491" y="2680344"/>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提出了中学信息技术教学翻转课堂模型并进行案例分析</a:t>
            </a:r>
            <a:endParaRPr lang="zh-CN" altLang="en-US" sz="1400" b="1" dirty="0">
              <a:solidFill>
                <a:schemeClr val="tx1"/>
              </a:solidFill>
            </a:endParaRPr>
          </a:p>
        </p:txBody>
      </p:sp>
      <p:sp>
        <p:nvSpPr>
          <p:cNvPr id="30" name="矩形 29"/>
          <p:cNvSpPr/>
          <p:nvPr/>
        </p:nvSpPr>
        <p:spPr>
          <a:xfrm>
            <a:off x="622123" y="3314012"/>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提出的应用模型缺乏实践应用，需要进一步细化</a:t>
            </a:r>
            <a:endParaRPr lang="zh-CN" altLang="en-US" sz="1400" b="1" dirty="0">
              <a:solidFill>
                <a:schemeClr val="tx1"/>
              </a:solidFill>
            </a:endParaRPr>
          </a:p>
        </p:txBody>
      </p:sp>
      <p:sp>
        <p:nvSpPr>
          <p:cNvPr id="31" name="矩形 30"/>
          <p:cNvSpPr/>
          <p:nvPr/>
        </p:nvSpPr>
        <p:spPr>
          <a:xfrm>
            <a:off x="1492751" y="4031658"/>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教学微视频制作相对粗糙，没有达到理想效果</a:t>
            </a:r>
            <a:endParaRPr lang="zh-CN" altLang="en-US" sz="1400" b="1" dirty="0">
              <a:solidFill>
                <a:schemeClr val="tx1"/>
              </a:solidFill>
            </a:endParaRPr>
          </a:p>
        </p:txBody>
      </p:sp>
      <p:sp>
        <p:nvSpPr>
          <p:cNvPr id="32" name="矩形 31"/>
          <p:cNvSpPr/>
          <p:nvPr/>
        </p:nvSpPr>
        <p:spPr>
          <a:xfrm>
            <a:off x="622123" y="4751738"/>
            <a:ext cx="4591417" cy="460624"/>
          </a:xfrm>
          <a:prstGeom prst="rect">
            <a:avLst/>
          </a:prstGeom>
          <a:solidFill>
            <a:schemeClr val="bg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rPr>
              <a:t>教学微视频应用效果缺乏实证研究</a:t>
            </a:r>
            <a:endParaRPr lang="zh-CN" altLang="en-US" sz="1400" b="1" dirty="0">
              <a:solidFill>
                <a:schemeClr val="tx1"/>
              </a:solidFill>
            </a:endParaRPr>
          </a:p>
        </p:txBody>
      </p:sp>
    </p:spTree>
    <p:extLst>
      <p:ext uri="{BB962C8B-B14F-4D97-AF65-F5344CB8AC3E}">
        <p14:creationId xmlns:p14="http://schemas.microsoft.com/office/powerpoint/2010/main" val="565622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8466138" cy="6858000"/>
            <a:chOff x="0" y="0"/>
            <a:chExt cx="13332" cy="10800"/>
          </a:xfrm>
        </p:grpSpPr>
        <p:sp>
          <p:nvSpPr>
            <p:cNvPr id="3075" name="矩形 4"/>
            <p:cNvSpPr>
              <a:spLocks noChangeArrowheads="1"/>
            </p:cNvSpPr>
            <p:nvPr/>
          </p:nvSpPr>
          <p:spPr bwMode="auto">
            <a:xfrm>
              <a:off x="0" y="0"/>
              <a:ext cx="12440" cy="1105"/>
            </a:xfrm>
            <a:prstGeom prst="rect">
              <a:avLst/>
            </a:prstGeom>
            <a:solidFill>
              <a:srgbClr val="C3D69B">
                <a:alpha val="64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r>
                <a:rPr lang="zh-CN" altLang="en-US" sz="4000" b="1" smtClean="0">
                  <a:solidFill>
                    <a:srgbClr val="000000"/>
                  </a:solidFill>
                  <a:latin typeface="微软雅黑" panose="020B0503020204020204" pitchFamily="34" charset="-122"/>
                  <a:ea typeface="微软雅黑" panose="020B0503020204020204" pitchFamily="34" charset="-122"/>
                </a:rPr>
                <a:t>欢迎访问PPT之家--- eeppt.com </a:t>
              </a:r>
              <a:endParaRPr lang="en-US" sz="4000" b="1" smtClean="0">
                <a:solidFill>
                  <a:srgbClr val="000000"/>
                </a:solidFill>
                <a:latin typeface="微软雅黑" panose="020B0503020204020204" pitchFamily="34" charset="-122"/>
                <a:ea typeface="微软雅黑" panose="020B0503020204020204" pitchFamily="34" charset="-122"/>
              </a:endParaRPr>
            </a:p>
          </p:txBody>
        </p:sp>
        <p:pic>
          <p:nvPicPr>
            <p:cNvPr id="3076" name="Picture 4" descr="http://www.elixirinteractive.com/LookFeel/elixirinteractive.com/images/headers/brand-awarenes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00"/>
              <a:ext cx="13333" cy="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7"/>
            <p:cNvSpPr txBox="1">
              <a:spLocks noChangeArrowheads="1"/>
            </p:cNvSpPr>
            <p:nvPr/>
          </p:nvSpPr>
          <p:spPr bwMode="auto">
            <a:xfrm rot="20927010">
              <a:off x="3005" y="5628"/>
              <a:ext cx="7350"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ts val="1800"/>
                </a:spcBef>
                <a:spcAft>
                  <a:spcPct val="0"/>
                </a:spcAft>
                <a:buFont typeface="Arial" panose="020B0604020202020204" pitchFamily="34" charset="0"/>
                <a:buNone/>
              </a:pPr>
              <a:r>
                <a:rPr lang="zh-CN" altLang="en-US" sz="3200" b="1" smtClean="0">
                  <a:solidFill>
                    <a:srgbClr val="0070C0"/>
                  </a:solidFill>
                  <a:latin typeface="微软雅黑" panose="020B0503020204020204" pitchFamily="34" charset="-122"/>
                  <a:ea typeface="微软雅黑" panose="020B0503020204020204" pitchFamily="34" charset="-122"/>
                </a:rPr>
                <a:t>免费ppt模板下载</a:t>
              </a:r>
              <a:r>
                <a:rPr lang="en-US" sz="3200" b="1" smtClean="0">
                  <a:solidFill>
                    <a:srgbClr val="000000"/>
                  </a:solidFill>
                  <a:latin typeface="微软雅黑" panose="020B0503020204020204" pitchFamily="34" charset="-122"/>
                  <a:ea typeface="微软雅黑" panose="020B0503020204020204" pitchFamily="34" charset="-122"/>
                  <a:hlinkClick r:id="rId2"/>
                </a:rPr>
                <a:t>www.</a:t>
              </a:r>
              <a:r>
                <a:rPr lang="zh-CN" altLang="en-US" sz="3200" b="1" smtClean="0">
                  <a:solidFill>
                    <a:srgbClr val="000000"/>
                  </a:solidFill>
                  <a:latin typeface="微软雅黑" panose="020B0503020204020204" pitchFamily="34" charset="-122"/>
                  <a:ea typeface="微软雅黑" panose="020B0503020204020204" pitchFamily="34" charset="-122"/>
                  <a:hlinkClick r:id="rId2"/>
                </a:rPr>
                <a:t>eeppt</a:t>
              </a:r>
              <a:r>
                <a:rPr lang="en-US" sz="3200" b="1" smtClean="0">
                  <a:solidFill>
                    <a:srgbClr val="000000"/>
                  </a:solidFill>
                  <a:latin typeface="微软雅黑" panose="020B0503020204020204" pitchFamily="34" charset="-122"/>
                  <a:ea typeface="微软雅黑" panose="020B0503020204020204" pitchFamily="34" charset="-122"/>
                  <a:hlinkClick r:id="rId2"/>
                </a:rPr>
                <a:t>.com</a:t>
              </a:r>
              <a:endParaRPr lang="en-US" sz="3200" b="1" smtClean="0">
                <a:solidFill>
                  <a:srgbClr val="0000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49798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研究现状</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799118" y="1395818"/>
            <a:ext cx="720000" cy="756000"/>
          </a:xfrm>
          <a:prstGeom prst="rect">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1</a:t>
            </a:r>
            <a:endParaRPr lang="zh-CN" altLang="en-US" sz="2800" b="1" dirty="0"/>
          </a:p>
        </p:txBody>
      </p:sp>
      <p:sp>
        <p:nvSpPr>
          <p:cNvPr id="24" name="矩形 23"/>
          <p:cNvSpPr/>
          <p:nvPr/>
        </p:nvSpPr>
        <p:spPr>
          <a:xfrm>
            <a:off x="1691680" y="1395818"/>
            <a:ext cx="6912767" cy="756000"/>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探讨在网络教学中视频应用存在的问题及改进措施</a:t>
            </a:r>
            <a:endParaRPr lang="zh-CN" altLang="en-US" sz="2000" b="1" dirty="0"/>
          </a:p>
        </p:txBody>
      </p:sp>
      <p:sp>
        <p:nvSpPr>
          <p:cNvPr id="29" name="矩形 28"/>
          <p:cNvSpPr/>
          <p:nvPr/>
        </p:nvSpPr>
        <p:spPr>
          <a:xfrm>
            <a:off x="814727" y="2420888"/>
            <a:ext cx="720000" cy="756000"/>
          </a:xfrm>
          <a:prstGeom prst="rect">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2</a:t>
            </a:r>
            <a:endParaRPr lang="zh-CN" altLang="en-US" sz="2800" b="1" dirty="0"/>
          </a:p>
        </p:txBody>
      </p:sp>
      <p:sp>
        <p:nvSpPr>
          <p:cNvPr id="30" name="矩形 29"/>
          <p:cNvSpPr/>
          <p:nvPr/>
        </p:nvSpPr>
        <p:spPr>
          <a:xfrm>
            <a:off x="1707289" y="2420888"/>
            <a:ext cx="6912767" cy="756000"/>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探讨视频学习中的交互设计</a:t>
            </a:r>
            <a:endParaRPr lang="zh-CN" altLang="en-US" sz="2000" b="1" dirty="0"/>
          </a:p>
        </p:txBody>
      </p:sp>
      <p:sp>
        <p:nvSpPr>
          <p:cNvPr id="31" name="矩形 30"/>
          <p:cNvSpPr/>
          <p:nvPr/>
        </p:nvSpPr>
        <p:spPr>
          <a:xfrm>
            <a:off x="814727" y="3501008"/>
            <a:ext cx="720000" cy="756000"/>
          </a:xfrm>
          <a:prstGeom prst="rect">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3</a:t>
            </a:r>
            <a:endParaRPr lang="zh-CN" altLang="en-US" sz="2800" b="1" dirty="0"/>
          </a:p>
        </p:txBody>
      </p:sp>
      <p:sp>
        <p:nvSpPr>
          <p:cNvPr id="32" name="矩形 31"/>
          <p:cNvSpPr/>
          <p:nvPr/>
        </p:nvSpPr>
        <p:spPr>
          <a:xfrm>
            <a:off x="1707289" y="3501008"/>
            <a:ext cx="6912767" cy="756000"/>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探讨视频案例在教师专业发展中的应用</a:t>
            </a:r>
            <a:endParaRPr lang="zh-CN" altLang="en-US" sz="2000" b="1" dirty="0"/>
          </a:p>
        </p:txBody>
      </p:sp>
      <p:sp>
        <p:nvSpPr>
          <p:cNvPr id="33" name="矩形 32"/>
          <p:cNvSpPr/>
          <p:nvPr/>
        </p:nvSpPr>
        <p:spPr>
          <a:xfrm>
            <a:off x="814727" y="4509120"/>
            <a:ext cx="720000" cy="756000"/>
          </a:xfrm>
          <a:prstGeom prst="rect">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t>4</a:t>
            </a:r>
            <a:endParaRPr lang="zh-CN" altLang="en-US" sz="2800" b="1" dirty="0"/>
          </a:p>
        </p:txBody>
      </p:sp>
      <p:sp>
        <p:nvSpPr>
          <p:cNvPr id="34" name="矩形 33"/>
          <p:cNvSpPr/>
          <p:nvPr/>
        </p:nvSpPr>
        <p:spPr>
          <a:xfrm>
            <a:off x="1707289" y="4509120"/>
            <a:ext cx="6912767" cy="756000"/>
          </a:xfrm>
          <a:prstGeom prst="rect">
            <a:avLst/>
          </a:prstGeom>
          <a:solidFill>
            <a:srgbClr val="7F8C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探讨视频资源的设计与开发</a:t>
            </a:r>
            <a:endParaRPr lang="zh-CN" altLang="en-US" sz="2000" b="1" dirty="0"/>
          </a:p>
        </p:txBody>
      </p:sp>
    </p:spTree>
    <p:extLst>
      <p:ext uri="{BB962C8B-B14F-4D97-AF65-F5344CB8AC3E}">
        <p14:creationId xmlns:p14="http://schemas.microsoft.com/office/powerpoint/2010/main" val="867535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4572000" y="4005064"/>
            <a:ext cx="4585698" cy="2099700"/>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err="1"/>
              <a:t>edX</a:t>
            </a:r>
            <a:r>
              <a:rPr lang="zh-CN" altLang="en-US" dirty="0"/>
              <a:t>是由哈佛大学与麻省理工学院联手创办的非盈利性大规模开放在线课程平台，课程主要由分段式观看教学视频、阶段性小测验和即时网上辅导反馈、网上提交和批改作业、网上社区讨论、虚拟实验室等方式组成，并按照学生学习规律来</a:t>
            </a:r>
            <a:r>
              <a:rPr lang="zh-CN" altLang="en-US" dirty="0" smtClean="0"/>
              <a:t>设计教学</a:t>
            </a:r>
            <a:r>
              <a:rPr lang="zh-CN" altLang="en-US" dirty="0"/>
              <a:t>内容和进程。</a:t>
            </a:r>
          </a:p>
        </p:txBody>
      </p:sp>
      <p:sp>
        <p:nvSpPr>
          <p:cNvPr id="54" name="矩形 53"/>
          <p:cNvSpPr/>
          <p:nvPr/>
        </p:nvSpPr>
        <p:spPr>
          <a:xfrm>
            <a:off x="7840933" y="3717032"/>
            <a:ext cx="288000" cy="288000"/>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19" name="矩形 18"/>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20" name="组合 19"/>
          <p:cNvGrpSpPr/>
          <p:nvPr/>
        </p:nvGrpSpPr>
        <p:grpSpPr>
          <a:xfrm>
            <a:off x="3935747" y="6323973"/>
            <a:ext cx="216000" cy="216000"/>
            <a:chOff x="4571959" y="522258"/>
            <a:chExt cx="914400" cy="914400"/>
          </a:xfrm>
        </p:grpSpPr>
        <p:sp>
          <p:nvSpPr>
            <p:cNvPr id="21" name="椭圆 20"/>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849139" y="734544"/>
              <a:ext cx="360040" cy="489828"/>
              <a:chOff x="5004048" y="656169"/>
              <a:chExt cx="360040" cy="489828"/>
            </a:xfrm>
          </p:grpSpPr>
          <p:cxnSp>
            <p:nvCxnSpPr>
              <p:cNvPr id="23" name="直接连接符 22"/>
              <p:cNvCxnSpPr>
                <a:stCxn id="21"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5" name="组合 24"/>
          <p:cNvGrpSpPr/>
          <p:nvPr/>
        </p:nvGrpSpPr>
        <p:grpSpPr>
          <a:xfrm flipH="1">
            <a:off x="4997540" y="6323973"/>
            <a:ext cx="216000" cy="216000"/>
            <a:chOff x="4571959" y="522258"/>
            <a:chExt cx="914400" cy="914400"/>
          </a:xfrm>
        </p:grpSpPr>
        <p:sp>
          <p:nvSpPr>
            <p:cNvPr id="26" name="椭圆 25"/>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4849139" y="734544"/>
              <a:ext cx="360040" cy="489828"/>
              <a:chOff x="5004048" y="656169"/>
              <a:chExt cx="360040" cy="489828"/>
            </a:xfrm>
          </p:grpSpPr>
          <p:cxnSp>
            <p:nvCxnSpPr>
              <p:cNvPr id="28" name="直接连接符 27"/>
              <p:cNvCxnSpPr>
                <a:stCxn id="26"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1" name="组合 40"/>
          <p:cNvGrpSpPr/>
          <p:nvPr/>
        </p:nvGrpSpPr>
        <p:grpSpPr>
          <a:xfrm>
            <a:off x="429407" y="16158"/>
            <a:ext cx="8685565" cy="578108"/>
            <a:chOff x="429407" y="16158"/>
            <a:chExt cx="8685565" cy="578108"/>
          </a:xfrm>
        </p:grpSpPr>
        <p:cxnSp>
          <p:nvCxnSpPr>
            <p:cNvPr id="33" name="直接连接符 32"/>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429407" y="16158"/>
              <a:ext cx="2052000" cy="578108"/>
            </a:xfrm>
            <a:prstGeom prst="rect">
              <a:avLst/>
            </a:prstGeom>
            <a:solidFill>
              <a:srgbClr val="D35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研究背景</a:t>
              </a:r>
              <a:endParaRPr lang="zh-CN" altLang="en-US" sz="2800" b="1" dirty="0"/>
            </a:p>
          </p:txBody>
        </p:sp>
        <p:grpSp>
          <p:nvGrpSpPr>
            <p:cNvPr id="34" name="组合 33"/>
            <p:cNvGrpSpPr/>
            <p:nvPr/>
          </p:nvGrpSpPr>
          <p:grpSpPr>
            <a:xfrm>
              <a:off x="7751723" y="328464"/>
              <a:ext cx="556185" cy="127767"/>
              <a:chOff x="7452320" y="260647"/>
              <a:chExt cx="556185" cy="127767"/>
            </a:xfrm>
          </p:grpSpPr>
          <p:sp>
            <p:nvSpPr>
              <p:cNvPr id="35" name="椭圆 34"/>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9" name="图片 38"/>
          <p:cNvPicPr>
            <a:picLocks noChangeAspect="1"/>
          </p:cNvPicPr>
          <p:nvPr/>
        </p:nvPicPr>
        <p:blipFill>
          <a:blip r:embed="rId3" cstate="print">
            <a:extLst>
              <a:ext uri="{BEBA8EAE-BF5A-486C-A8C5-ECC9F3942E4B}">
                <a14:imgProps xmlns:a14="http://schemas.microsoft.com/office/drawing/2010/main">
                  <a14:imgLayer r:embed="rId4">
                    <a14:imgEffect>
                      <a14:backgroundRemoval t="684" b="100000" l="785" r="100000"/>
                    </a14:imgEffect>
                  </a14:imgLayer>
                </a14:imgProps>
              </a:ext>
              <a:ext uri="{28A0092B-C50C-407E-A947-70E740481C1C}">
                <a14:useLocalDpi xmlns:a14="http://schemas.microsoft.com/office/drawing/2010/main" val="0"/>
              </a:ext>
            </a:extLst>
          </a:blip>
          <a:stretch>
            <a:fillRect/>
          </a:stretch>
        </p:blipFill>
        <p:spPr>
          <a:xfrm>
            <a:off x="783490" y="3846534"/>
            <a:ext cx="1862860" cy="1872000"/>
          </a:xfrm>
          <a:prstGeom prst="rect">
            <a:avLst/>
          </a:prstGeom>
        </p:spPr>
      </p:pic>
      <p:grpSp>
        <p:nvGrpSpPr>
          <p:cNvPr id="51" name="组合 50"/>
          <p:cNvGrpSpPr/>
          <p:nvPr/>
        </p:nvGrpSpPr>
        <p:grpSpPr>
          <a:xfrm>
            <a:off x="2604778" y="2348880"/>
            <a:ext cx="4038903" cy="2433654"/>
            <a:chOff x="2604778" y="2348880"/>
            <a:chExt cx="4038903" cy="2433654"/>
          </a:xfrm>
        </p:grpSpPr>
        <p:cxnSp>
          <p:nvCxnSpPr>
            <p:cNvPr id="42" name="直接连接符 41"/>
            <p:cNvCxnSpPr/>
            <p:nvPr/>
          </p:nvCxnSpPr>
          <p:spPr>
            <a:xfrm>
              <a:off x="2604778" y="2348880"/>
              <a:ext cx="2392762" cy="1143194"/>
            </a:xfrm>
            <a:prstGeom prst="line">
              <a:avLst/>
            </a:prstGeom>
            <a:ln w="25400">
              <a:solidFill>
                <a:srgbClr val="E67E22"/>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2646350" y="3492074"/>
              <a:ext cx="2351190" cy="1290460"/>
            </a:xfrm>
            <a:prstGeom prst="line">
              <a:avLst/>
            </a:prstGeom>
            <a:ln w="25400">
              <a:solidFill>
                <a:srgbClr val="E67E22"/>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4932040" y="3492074"/>
              <a:ext cx="1711641" cy="0"/>
            </a:xfrm>
            <a:prstGeom prst="line">
              <a:avLst/>
            </a:prstGeom>
            <a:ln w="25400">
              <a:solidFill>
                <a:srgbClr val="E67E22"/>
              </a:solidFill>
            </a:ln>
          </p:spPr>
          <p:style>
            <a:lnRef idx="1">
              <a:schemeClr val="accent1"/>
            </a:lnRef>
            <a:fillRef idx="0">
              <a:schemeClr val="accent1"/>
            </a:fillRef>
            <a:effectRef idx="0">
              <a:schemeClr val="accent1"/>
            </a:effectRef>
            <a:fontRef idx="minor">
              <a:schemeClr val="tx1"/>
            </a:fontRef>
          </p:style>
        </p:cxnSp>
      </p:grpSp>
      <p:pic>
        <p:nvPicPr>
          <p:cNvPr id="40" name="图片 39"/>
          <p:cNvPicPr>
            <a:picLocks noChangeAspect="1"/>
          </p:cNvPicPr>
          <p:nvPr/>
        </p:nvPicPr>
        <p:blipFill>
          <a:blip r:embed="rId5">
            <a:extLst>
              <a:ext uri="{BEBA8EAE-BF5A-486C-A8C5-ECC9F3942E4B}">
                <a14:imgProps xmlns:a14="http://schemas.microsoft.com/office/drawing/2010/main">
                  <a14:imgLayer r:embed="rId6">
                    <a14:imgEffect>
                      <a14:backgroundRemoval t="0" b="100000" l="474" r="100000"/>
                    </a14:imgEffect>
                  </a14:imgLayer>
                </a14:imgProps>
              </a:ext>
              <a:ext uri="{28A0092B-C50C-407E-A947-70E740481C1C}">
                <a14:useLocalDpi xmlns:a14="http://schemas.microsoft.com/office/drawing/2010/main" val="0"/>
              </a:ext>
            </a:extLst>
          </a:blip>
          <a:stretch>
            <a:fillRect/>
          </a:stretch>
        </p:blipFill>
        <p:spPr>
          <a:xfrm>
            <a:off x="681005" y="1501349"/>
            <a:ext cx="2009775" cy="1990725"/>
          </a:xfrm>
          <a:prstGeom prst="rect">
            <a:avLst/>
          </a:prstGeom>
        </p:spPr>
      </p:pic>
      <p:sp>
        <p:nvSpPr>
          <p:cNvPr id="52" name="TextBox 51"/>
          <p:cNvSpPr txBox="1"/>
          <p:nvPr/>
        </p:nvSpPr>
        <p:spPr>
          <a:xfrm>
            <a:off x="6578146" y="2667201"/>
            <a:ext cx="2579552" cy="1446550"/>
          </a:xfrm>
          <a:prstGeom prst="rect">
            <a:avLst/>
          </a:prstGeom>
          <a:noFill/>
        </p:spPr>
        <p:txBody>
          <a:bodyPr wrap="none" rtlCol="0">
            <a:spAutoFit/>
          </a:bodyPr>
          <a:lstStyle/>
          <a:p>
            <a:r>
              <a:rPr lang="en-US" altLang="zh-CN" sz="8800" b="1" dirty="0" err="1" smtClean="0">
                <a:solidFill>
                  <a:schemeClr val="bg1"/>
                </a:solidFill>
                <a:latin typeface="Broadway" pitchFamily="82" charset="0"/>
              </a:rPr>
              <a:t>edX</a:t>
            </a:r>
            <a:endParaRPr lang="zh-CN" altLang="en-US" sz="8800" b="1" dirty="0">
              <a:solidFill>
                <a:schemeClr val="bg1"/>
              </a:solidFill>
              <a:latin typeface="Broadway" pitchFamily="82" charset="0"/>
            </a:endParaRPr>
          </a:p>
        </p:txBody>
      </p:sp>
      <p:sp>
        <p:nvSpPr>
          <p:cNvPr id="53" name="TextBox 52"/>
          <p:cNvSpPr txBox="1"/>
          <p:nvPr/>
        </p:nvSpPr>
        <p:spPr>
          <a:xfrm>
            <a:off x="5364088" y="3049796"/>
            <a:ext cx="906017" cy="523220"/>
          </a:xfrm>
          <a:prstGeom prst="rect">
            <a:avLst/>
          </a:prstGeom>
          <a:noFill/>
        </p:spPr>
        <p:txBody>
          <a:bodyPr wrap="none" rtlCol="0">
            <a:spAutoFit/>
          </a:bodyPr>
          <a:lstStyle/>
          <a:p>
            <a:r>
              <a:rPr lang="zh-CN" altLang="en-US" sz="2800" b="1" dirty="0" smtClean="0">
                <a:solidFill>
                  <a:schemeClr val="bg1"/>
                </a:solidFill>
              </a:rPr>
              <a:t>加盟</a:t>
            </a:r>
            <a:endParaRPr lang="zh-CN" altLang="en-US" sz="2800" b="1" dirty="0">
              <a:solidFill>
                <a:schemeClr val="bg1"/>
              </a:solidFill>
            </a:endParaRPr>
          </a:p>
        </p:txBody>
      </p:sp>
      <p:sp>
        <p:nvSpPr>
          <p:cNvPr id="56" name="TextBox 55"/>
          <p:cNvSpPr txBox="1"/>
          <p:nvPr/>
        </p:nvSpPr>
        <p:spPr>
          <a:xfrm>
            <a:off x="2628925" y="986825"/>
            <a:ext cx="1582484" cy="707886"/>
          </a:xfrm>
          <a:prstGeom prst="rect">
            <a:avLst/>
          </a:prstGeom>
          <a:noFill/>
        </p:spPr>
        <p:txBody>
          <a:bodyPr wrap="none" rtlCol="0">
            <a:spAutoFit/>
          </a:bodyPr>
          <a:lstStyle/>
          <a:p>
            <a:r>
              <a:rPr lang="en-US" altLang="zh-CN" sz="4000" dirty="0" err="1" smtClean="0">
                <a:solidFill>
                  <a:schemeClr val="bg1"/>
                </a:solidFill>
              </a:rPr>
              <a:t>Moocs</a:t>
            </a:r>
            <a:endParaRPr lang="zh-CN" altLang="en-US" sz="4000" dirty="0">
              <a:solidFill>
                <a:schemeClr val="bg1"/>
              </a:solidFill>
            </a:endParaRPr>
          </a:p>
        </p:txBody>
      </p:sp>
      <p:sp>
        <p:nvSpPr>
          <p:cNvPr id="57" name="TextBox 56"/>
          <p:cNvSpPr txBox="1"/>
          <p:nvPr/>
        </p:nvSpPr>
        <p:spPr>
          <a:xfrm>
            <a:off x="4286290" y="1788825"/>
            <a:ext cx="1723549" cy="707886"/>
          </a:xfrm>
          <a:prstGeom prst="rect">
            <a:avLst/>
          </a:prstGeom>
          <a:noFill/>
        </p:spPr>
        <p:txBody>
          <a:bodyPr wrap="none" rtlCol="0">
            <a:spAutoFit/>
          </a:bodyPr>
          <a:lstStyle/>
          <a:p>
            <a:r>
              <a:rPr lang="zh-CN" altLang="en-US" sz="4000" dirty="0" smtClean="0">
                <a:solidFill>
                  <a:schemeClr val="bg1"/>
                </a:solidFill>
              </a:rPr>
              <a:t>微课程</a:t>
            </a:r>
            <a:endParaRPr lang="zh-CN" altLang="en-US" sz="4000" dirty="0">
              <a:solidFill>
                <a:schemeClr val="bg1"/>
              </a:solidFill>
            </a:endParaRPr>
          </a:p>
        </p:txBody>
      </p:sp>
      <p:sp>
        <p:nvSpPr>
          <p:cNvPr id="58" name="TextBox 57"/>
          <p:cNvSpPr txBox="1"/>
          <p:nvPr/>
        </p:nvSpPr>
        <p:spPr>
          <a:xfrm>
            <a:off x="5520521" y="788031"/>
            <a:ext cx="2236510" cy="707886"/>
          </a:xfrm>
          <a:prstGeom prst="rect">
            <a:avLst/>
          </a:prstGeom>
          <a:noFill/>
        </p:spPr>
        <p:txBody>
          <a:bodyPr wrap="none" rtlCol="0">
            <a:spAutoFit/>
          </a:bodyPr>
          <a:lstStyle/>
          <a:p>
            <a:r>
              <a:rPr lang="zh-CN" altLang="en-US" sz="4000" dirty="0" smtClean="0">
                <a:solidFill>
                  <a:schemeClr val="bg1"/>
                </a:solidFill>
              </a:rPr>
              <a:t>翻转课堂</a:t>
            </a:r>
            <a:endParaRPr lang="zh-CN" altLang="en-US" sz="4000" dirty="0">
              <a:solidFill>
                <a:schemeClr val="bg1"/>
              </a:solidFill>
            </a:endParaRPr>
          </a:p>
        </p:txBody>
      </p:sp>
      <p:sp>
        <p:nvSpPr>
          <p:cNvPr id="59" name="TextBox 58"/>
          <p:cNvSpPr txBox="1"/>
          <p:nvPr/>
        </p:nvSpPr>
        <p:spPr>
          <a:xfrm>
            <a:off x="6722678" y="1959315"/>
            <a:ext cx="2236510" cy="707886"/>
          </a:xfrm>
          <a:prstGeom prst="rect">
            <a:avLst/>
          </a:prstGeom>
          <a:noFill/>
        </p:spPr>
        <p:txBody>
          <a:bodyPr wrap="none" rtlCol="0">
            <a:spAutoFit/>
          </a:bodyPr>
          <a:lstStyle/>
          <a:p>
            <a:r>
              <a:rPr lang="zh-CN" altLang="en-US" sz="4000" dirty="0" smtClean="0">
                <a:solidFill>
                  <a:schemeClr val="bg1"/>
                </a:solidFill>
              </a:rPr>
              <a:t>移动学习</a:t>
            </a:r>
            <a:endParaRPr lang="zh-CN" altLang="en-US" sz="4000" dirty="0">
              <a:solidFill>
                <a:schemeClr val="bg1"/>
              </a:solidFill>
            </a:endParaRPr>
          </a:p>
        </p:txBody>
      </p:sp>
    </p:spTree>
    <p:extLst>
      <p:ext uri="{BB962C8B-B14F-4D97-AF65-F5344CB8AC3E}">
        <p14:creationId xmlns:p14="http://schemas.microsoft.com/office/powerpoint/2010/main" val="988990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25"/>
                                        </p:tgtEl>
                                      </p:cBhvr>
                                    </p:animEffect>
                                    <p:animScale>
                                      <p:cBhvr>
                                        <p:cTn id="7" dur="1000" autoRev="1" fill="hold"/>
                                        <p:tgtEl>
                                          <p:spTgt spid="25"/>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20"/>
                                        </p:tgtEl>
                                      </p:cBhvr>
                                    </p:animEffect>
                                    <p:animScale>
                                      <p:cBhvr>
                                        <p:cTn id="10" dur="1000" autoRev="1" fill="hold"/>
                                        <p:tgtEl>
                                          <p:spTgt spid="2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29407" y="16158"/>
            <a:ext cx="8685565" cy="578108"/>
            <a:chOff x="429407" y="16158"/>
            <a:chExt cx="8685565" cy="578108"/>
          </a:xfrm>
        </p:grpSpPr>
        <p:cxnSp>
          <p:nvCxnSpPr>
            <p:cNvPr id="5" name="直接连接符 4"/>
            <p:cNvCxnSpPr/>
            <p:nvPr/>
          </p:nvCxnSpPr>
          <p:spPr>
            <a:xfrm>
              <a:off x="2452379" y="579752"/>
              <a:ext cx="6662593" cy="0"/>
            </a:xfrm>
            <a:prstGeom prst="line">
              <a:avLst/>
            </a:prstGeom>
            <a:ln>
              <a:solidFill>
                <a:srgbClr val="C6A30C"/>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29407" y="16158"/>
              <a:ext cx="2052000" cy="578108"/>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研究思路</a:t>
              </a:r>
              <a:endParaRPr lang="zh-CN" altLang="en-US" sz="2800" b="1" dirty="0"/>
            </a:p>
          </p:txBody>
        </p:sp>
        <p:grpSp>
          <p:nvGrpSpPr>
            <p:cNvPr id="7" name="组合 6"/>
            <p:cNvGrpSpPr/>
            <p:nvPr/>
          </p:nvGrpSpPr>
          <p:grpSpPr>
            <a:xfrm>
              <a:off x="7751723" y="328464"/>
              <a:ext cx="556185" cy="127767"/>
              <a:chOff x="7452320" y="260647"/>
              <a:chExt cx="556185" cy="127767"/>
            </a:xfrm>
          </p:grpSpPr>
          <p:sp>
            <p:nvSpPr>
              <p:cNvPr id="8" name="椭圆 7"/>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 name="矩形 10"/>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14" name="矩形 13"/>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15" name="组合 14"/>
          <p:cNvGrpSpPr/>
          <p:nvPr/>
        </p:nvGrpSpPr>
        <p:grpSpPr>
          <a:xfrm>
            <a:off x="3935747" y="6323973"/>
            <a:ext cx="216000" cy="216000"/>
            <a:chOff x="4571959" y="522258"/>
            <a:chExt cx="914400" cy="914400"/>
          </a:xfrm>
        </p:grpSpPr>
        <p:sp>
          <p:nvSpPr>
            <p:cNvPr id="16" name="椭圆 15"/>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849139" y="734544"/>
              <a:ext cx="360040" cy="489828"/>
              <a:chOff x="5004048" y="656169"/>
              <a:chExt cx="360040" cy="489828"/>
            </a:xfrm>
          </p:grpSpPr>
          <p:cxnSp>
            <p:nvCxnSpPr>
              <p:cNvPr id="18" name="直接连接符 17"/>
              <p:cNvCxnSpPr>
                <a:stCxn id="16"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20" name="组合 19"/>
          <p:cNvGrpSpPr/>
          <p:nvPr/>
        </p:nvGrpSpPr>
        <p:grpSpPr>
          <a:xfrm flipH="1">
            <a:off x="4997540" y="6323973"/>
            <a:ext cx="216000" cy="216000"/>
            <a:chOff x="4571959" y="522258"/>
            <a:chExt cx="914400" cy="914400"/>
          </a:xfrm>
        </p:grpSpPr>
        <p:sp>
          <p:nvSpPr>
            <p:cNvPr id="21" name="椭圆 20"/>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4849139" y="734544"/>
              <a:ext cx="360040" cy="489828"/>
              <a:chOff x="5004048" y="656169"/>
              <a:chExt cx="360040" cy="489828"/>
            </a:xfrm>
          </p:grpSpPr>
          <p:cxnSp>
            <p:nvCxnSpPr>
              <p:cNvPr id="23" name="直接连接符 22"/>
              <p:cNvCxnSpPr>
                <a:stCxn id="21"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5" name="矩形 24"/>
          <p:cNvSpPr/>
          <p:nvPr/>
        </p:nvSpPr>
        <p:spPr>
          <a:xfrm>
            <a:off x="455325"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文献研究</a:t>
            </a:r>
            <a:endParaRPr lang="zh-CN" altLang="en-US" sz="2800" b="1" dirty="0"/>
          </a:p>
        </p:txBody>
      </p:sp>
      <p:sp>
        <p:nvSpPr>
          <p:cNvPr id="26" name="矩形 25"/>
          <p:cNvSpPr/>
          <p:nvPr/>
        </p:nvSpPr>
        <p:spPr>
          <a:xfrm>
            <a:off x="2181780"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概念界定</a:t>
            </a:r>
            <a:endParaRPr lang="zh-CN" altLang="en-US" sz="2800" b="1" dirty="0"/>
          </a:p>
        </p:txBody>
      </p:sp>
      <p:sp>
        <p:nvSpPr>
          <p:cNvPr id="27" name="矩形 26"/>
          <p:cNvSpPr/>
          <p:nvPr/>
        </p:nvSpPr>
        <p:spPr>
          <a:xfrm>
            <a:off x="3908235"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呈现形式</a:t>
            </a:r>
            <a:endParaRPr lang="zh-CN" altLang="en-US" sz="2800" b="1" dirty="0"/>
          </a:p>
        </p:txBody>
      </p:sp>
      <p:sp>
        <p:nvSpPr>
          <p:cNvPr id="28" name="矩形 27"/>
          <p:cNvSpPr/>
          <p:nvPr/>
        </p:nvSpPr>
        <p:spPr>
          <a:xfrm>
            <a:off x="5634690"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视频开发</a:t>
            </a:r>
            <a:endParaRPr lang="zh-CN" altLang="en-US" sz="2800" b="1" dirty="0"/>
          </a:p>
        </p:txBody>
      </p:sp>
      <p:sp>
        <p:nvSpPr>
          <p:cNvPr id="29" name="矩形 28"/>
          <p:cNvSpPr/>
          <p:nvPr/>
        </p:nvSpPr>
        <p:spPr>
          <a:xfrm>
            <a:off x="7361147" y="1395818"/>
            <a:ext cx="1213200" cy="1238400"/>
          </a:xfrm>
          <a:prstGeom prst="rect">
            <a:avLst/>
          </a:prstGeom>
          <a:solidFill>
            <a:srgbClr val="C6A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视频应用</a:t>
            </a:r>
            <a:endParaRPr lang="zh-CN" altLang="en-US" sz="2800" b="1" dirty="0"/>
          </a:p>
        </p:txBody>
      </p:sp>
      <p:sp>
        <p:nvSpPr>
          <p:cNvPr id="31" name="矩形 30"/>
          <p:cNvSpPr/>
          <p:nvPr/>
        </p:nvSpPr>
        <p:spPr>
          <a:xfrm>
            <a:off x="2159502"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2" name="矩形 31"/>
          <p:cNvSpPr/>
          <p:nvPr/>
        </p:nvSpPr>
        <p:spPr>
          <a:xfrm>
            <a:off x="3877651"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3" name="矩形 32"/>
          <p:cNvSpPr/>
          <p:nvPr/>
        </p:nvSpPr>
        <p:spPr>
          <a:xfrm>
            <a:off x="5587890"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4" name="矩形 33"/>
          <p:cNvSpPr/>
          <p:nvPr/>
        </p:nvSpPr>
        <p:spPr>
          <a:xfrm>
            <a:off x="7337747"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5" name="矩形 34"/>
          <p:cNvSpPr/>
          <p:nvPr/>
        </p:nvSpPr>
        <p:spPr>
          <a:xfrm>
            <a:off x="455325" y="2526738"/>
            <a:ext cx="1260000" cy="2024800"/>
          </a:xfrm>
          <a:prstGeom prst="rect">
            <a:avLst/>
          </a:prstGeom>
          <a:solidFill>
            <a:srgbClr val="27A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dirty="0"/>
          </a:p>
        </p:txBody>
      </p:sp>
      <p:sp>
        <p:nvSpPr>
          <p:cNvPr id="36" name="TextBox 35"/>
          <p:cNvSpPr txBox="1"/>
          <p:nvPr/>
        </p:nvSpPr>
        <p:spPr>
          <a:xfrm>
            <a:off x="738759" y="3244334"/>
            <a:ext cx="646331" cy="369332"/>
          </a:xfrm>
          <a:prstGeom prst="rect">
            <a:avLst/>
          </a:prstGeom>
          <a:noFill/>
        </p:spPr>
        <p:txBody>
          <a:bodyPr wrap="none" rtlCol="0">
            <a:spAutoFit/>
          </a:bodyPr>
          <a:lstStyle/>
          <a:p>
            <a:r>
              <a:rPr lang="zh-CN" altLang="en-US" dirty="0" smtClean="0">
                <a:solidFill>
                  <a:schemeClr val="bg1"/>
                </a:solidFill>
              </a:rPr>
              <a:t>视频</a:t>
            </a:r>
            <a:endParaRPr lang="zh-CN" altLang="en-US" dirty="0">
              <a:solidFill>
                <a:schemeClr val="bg1"/>
              </a:solidFill>
            </a:endParaRPr>
          </a:p>
        </p:txBody>
      </p:sp>
      <p:sp>
        <p:nvSpPr>
          <p:cNvPr id="37" name="TextBox 36"/>
          <p:cNvSpPr txBox="1"/>
          <p:nvPr/>
        </p:nvSpPr>
        <p:spPr>
          <a:xfrm>
            <a:off x="2207698" y="3059668"/>
            <a:ext cx="1107996" cy="369332"/>
          </a:xfrm>
          <a:prstGeom prst="rect">
            <a:avLst/>
          </a:prstGeom>
          <a:noFill/>
        </p:spPr>
        <p:txBody>
          <a:bodyPr wrap="none" rtlCol="0">
            <a:spAutoFit/>
          </a:bodyPr>
          <a:lstStyle/>
          <a:p>
            <a:r>
              <a:rPr lang="zh-CN" altLang="en-US" dirty="0" smtClean="0">
                <a:solidFill>
                  <a:schemeClr val="bg1"/>
                </a:solidFill>
              </a:rPr>
              <a:t>教学视频</a:t>
            </a:r>
            <a:endParaRPr lang="zh-CN" altLang="en-US" dirty="0">
              <a:solidFill>
                <a:schemeClr val="bg1"/>
              </a:solidFill>
            </a:endParaRPr>
          </a:p>
        </p:txBody>
      </p:sp>
      <p:sp>
        <p:nvSpPr>
          <p:cNvPr id="39" name="TextBox 38"/>
          <p:cNvSpPr txBox="1"/>
          <p:nvPr/>
        </p:nvSpPr>
        <p:spPr>
          <a:xfrm>
            <a:off x="2118966" y="3613666"/>
            <a:ext cx="1338828" cy="369332"/>
          </a:xfrm>
          <a:prstGeom prst="rect">
            <a:avLst/>
          </a:prstGeom>
          <a:noFill/>
        </p:spPr>
        <p:txBody>
          <a:bodyPr wrap="none" rtlCol="0">
            <a:spAutoFit/>
          </a:bodyPr>
          <a:lstStyle/>
          <a:p>
            <a:r>
              <a:rPr lang="zh-CN" altLang="en-US" dirty="0" smtClean="0">
                <a:solidFill>
                  <a:schemeClr val="bg1"/>
                </a:solidFill>
              </a:rPr>
              <a:t>教学微视频</a:t>
            </a:r>
            <a:endParaRPr lang="zh-CN" altLang="en-US" dirty="0">
              <a:solidFill>
                <a:schemeClr val="bg1"/>
              </a:solidFill>
            </a:endParaRPr>
          </a:p>
        </p:txBody>
      </p:sp>
      <p:sp>
        <p:nvSpPr>
          <p:cNvPr id="40" name="TextBox 39"/>
          <p:cNvSpPr txBox="1"/>
          <p:nvPr/>
        </p:nvSpPr>
        <p:spPr>
          <a:xfrm>
            <a:off x="3933628" y="2864116"/>
            <a:ext cx="1107996" cy="369332"/>
          </a:xfrm>
          <a:prstGeom prst="rect">
            <a:avLst/>
          </a:prstGeom>
          <a:noFill/>
        </p:spPr>
        <p:txBody>
          <a:bodyPr wrap="none" rtlCol="0">
            <a:spAutoFit/>
          </a:bodyPr>
          <a:lstStyle/>
          <a:p>
            <a:r>
              <a:rPr lang="zh-CN" altLang="en-US" dirty="0" smtClean="0">
                <a:solidFill>
                  <a:schemeClr val="bg1"/>
                </a:solidFill>
              </a:rPr>
              <a:t>课堂实录</a:t>
            </a:r>
            <a:endParaRPr lang="zh-CN" altLang="en-US" dirty="0">
              <a:solidFill>
                <a:schemeClr val="bg1"/>
              </a:solidFill>
            </a:endParaRPr>
          </a:p>
        </p:txBody>
      </p:sp>
      <p:sp>
        <p:nvSpPr>
          <p:cNvPr id="41" name="TextBox 40"/>
          <p:cNvSpPr txBox="1"/>
          <p:nvPr/>
        </p:nvSpPr>
        <p:spPr>
          <a:xfrm>
            <a:off x="4035226" y="3354472"/>
            <a:ext cx="877163" cy="369332"/>
          </a:xfrm>
          <a:prstGeom prst="rect">
            <a:avLst/>
          </a:prstGeom>
          <a:noFill/>
        </p:spPr>
        <p:txBody>
          <a:bodyPr wrap="none" rtlCol="0">
            <a:spAutoFit/>
          </a:bodyPr>
          <a:lstStyle/>
          <a:p>
            <a:r>
              <a:rPr lang="zh-CN" altLang="en-US" dirty="0" smtClean="0">
                <a:solidFill>
                  <a:schemeClr val="bg1"/>
                </a:solidFill>
              </a:rPr>
              <a:t>分屏式</a:t>
            </a:r>
            <a:endParaRPr lang="zh-CN" altLang="en-US" dirty="0">
              <a:solidFill>
                <a:schemeClr val="bg1"/>
              </a:solidFill>
            </a:endParaRPr>
          </a:p>
        </p:txBody>
      </p:sp>
      <p:sp>
        <p:nvSpPr>
          <p:cNvPr id="42" name="TextBox 41"/>
          <p:cNvSpPr txBox="1"/>
          <p:nvPr/>
        </p:nvSpPr>
        <p:spPr>
          <a:xfrm>
            <a:off x="3943167" y="3798332"/>
            <a:ext cx="1107996" cy="369332"/>
          </a:xfrm>
          <a:prstGeom prst="rect">
            <a:avLst/>
          </a:prstGeom>
          <a:noFill/>
        </p:spPr>
        <p:txBody>
          <a:bodyPr wrap="none" rtlCol="0">
            <a:spAutoFit/>
          </a:bodyPr>
          <a:lstStyle/>
          <a:p>
            <a:r>
              <a:rPr lang="zh-CN" altLang="en-US" dirty="0" smtClean="0">
                <a:solidFill>
                  <a:schemeClr val="bg1"/>
                </a:solidFill>
              </a:rPr>
              <a:t>全内容式</a:t>
            </a:r>
            <a:endParaRPr lang="zh-CN" altLang="en-US" dirty="0">
              <a:solidFill>
                <a:schemeClr val="bg1"/>
              </a:solidFill>
            </a:endParaRPr>
          </a:p>
        </p:txBody>
      </p:sp>
      <p:sp>
        <p:nvSpPr>
          <p:cNvPr id="44" name="TextBox 43"/>
          <p:cNvSpPr txBox="1"/>
          <p:nvPr/>
        </p:nvSpPr>
        <p:spPr>
          <a:xfrm>
            <a:off x="5691528" y="2660916"/>
            <a:ext cx="1107996" cy="369332"/>
          </a:xfrm>
          <a:prstGeom prst="rect">
            <a:avLst/>
          </a:prstGeom>
          <a:noFill/>
        </p:spPr>
        <p:txBody>
          <a:bodyPr wrap="none" rtlCol="0">
            <a:spAutoFit/>
          </a:bodyPr>
          <a:lstStyle/>
          <a:p>
            <a:r>
              <a:rPr lang="zh-CN" altLang="en-US" dirty="0" smtClean="0">
                <a:solidFill>
                  <a:schemeClr val="bg1"/>
                </a:solidFill>
              </a:rPr>
              <a:t>理论基础</a:t>
            </a:r>
            <a:endParaRPr lang="zh-CN" altLang="en-US" dirty="0">
              <a:solidFill>
                <a:schemeClr val="bg1"/>
              </a:solidFill>
            </a:endParaRPr>
          </a:p>
        </p:txBody>
      </p:sp>
      <p:sp>
        <p:nvSpPr>
          <p:cNvPr id="45" name="TextBox 44"/>
          <p:cNvSpPr txBox="1"/>
          <p:nvPr/>
        </p:nvSpPr>
        <p:spPr>
          <a:xfrm>
            <a:off x="5663892" y="3169806"/>
            <a:ext cx="1107996" cy="369332"/>
          </a:xfrm>
          <a:prstGeom prst="rect">
            <a:avLst/>
          </a:prstGeom>
          <a:noFill/>
        </p:spPr>
        <p:txBody>
          <a:bodyPr wrap="none" rtlCol="0">
            <a:spAutoFit/>
          </a:bodyPr>
          <a:lstStyle/>
          <a:p>
            <a:r>
              <a:rPr lang="zh-CN" altLang="en-US" dirty="0" smtClean="0">
                <a:solidFill>
                  <a:schemeClr val="bg1"/>
                </a:solidFill>
              </a:rPr>
              <a:t>工具选择</a:t>
            </a:r>
            <a:endParaRPr lang="zh-CN" altLang="en-US" dirty="0">
              <a:solidFill>
                <a:schemeClr val="bg1"/>
              </a:solidFill>
            </a:endParaRPr>
          </a:p>
        </p:txBody>
      </p:sp>
      <p:sp>
        <p:nvSpPr>
          <p:cNvPr id="46" name="TextBox 45"/>
          <p:cNvSpPr txBox="1"/>
          <p:nvPr/>
        </p:nvSpPr>
        <p:spPr>
          <a:xfrm>
            <a:off x="5663892" y="3649684"/>
            <a:ext cx="1107996" cy="369332"/>
          </a:xfrm>
          <a:prstGeom prst="rect">
            <a:avLst/>
          </a:prstGeom>
          <a:noFill/>
        </p:spPr>
        <p:txBody>
          <a:bodyPr wrap="none" rtlCol="0">
            <a:spAutoFit/>
          </a:bodyPr>
          <a:lstStyle/>
          <a:p>
            <a:r>
              <a:rPr lang="zh-CN" altLang="en-US" dirty="0" smtClean="0">
                <a:solidFill>
                  <a:schemeClr val="bg1"/>
                </a:solidFill>
              </a:rPr>
              <a:t>开发模式</a:t>
            </a:r>
            <a:endParaRPr lang="zh-CN" altLang="en-US" dirty="0">
              <a:solidFill>
                <a:schemeClr val="bg1"/>
              </a:solidFill>
            </a:endParaRPr>
          </a:p>
        </p:txBody>
      </p:sp>
      <p:sp>
        <p:nvSpPr>
          <p:cNvPr id="47" name="TextBox 46"/>
          <p:cNvSpPr txBox="1"/>
          <p:nvPr/>
        </p:nvSpPr>
        <p:spPr>
          <a:xfrm>
            <a:off x="5691528" y="4140415"/>
            <a:ext cx="1107996" cy="369332"/>
          </a:xfrm>
          <a:prstGeom prst="rect">
            <a:avLst/>
          </a:prstGeom>
          <a:noFill/>
        </p:spPr>
        <p:txBody>
          <a:bodyPr wrap="none" rtlCol="0">
            <a:spAutoFit/>
          </a:bodyPr>
          <a:lstStyle/>
          <a:p>
            <a:r>
              <a:rPr lang="zh-CN" altLang="en-US" dirty="0" smtClean="0">
                <a:solidFill>
                  <a:schemeClr val="bg1"/>
                </a:solidFill>
              </a:rPr>
              <a:t>开发流程</a:t>
            </a:r>
            <a:endParaRPr lang="zh-CN" altLang="en-US" dirty="0">
              <a:solidFill>
                <a:schemeClr val="bg1"/>
              </a:solidFill>
            </a:endParaRPr>
          </a:p>
        </p:txBody>
      </p:sp>
      <p:sp>
        <p:nvSpPr>
          <p:cNvPr id="48" name="TextBox 47"/>
          <p:cNvSpPr txBox="1"/>
          <p:nvPr/>
        </p:nvSpPr>
        <p:spPr>
          <a:xfrm>
            <a:off x="7413749" y="2878626"/>
            <a:ext cx="1070678" cy="369332"/>
          </a:xfrm>
          <a:prstGeom prst="rect">
            <a:avLst/>
          </a:prstGeom>
          <a:noFill/>
        </p:spPr>
        <p:txBody>
          <a:bodyPr wrap="none" rtlCol="0">
            <a:spAutoFit/>
          </a:bodyPr>
          <a:lstStyle/>
          <a:p>
            <a:r>
              <a:rPr lang="en-US" altLang="zh-CN" dirty="0" smtClean="0">
                <a:solidFill>
                  <a:schemeClr val="bg1"/>
                </a:solidFill>
              </a:rPr>
              <a:t>FCM</a:t>
            </a:r>
            <a:r>
              <a:rPr lang="zh-CN" altLang="en-US" dirty="0" smtClean="0">
                <a:solidFill>
                  <a:schemeClr val="bg1"/>
                </a:solidFill>
              </a:rPr>
              <a:t>模式</a:t>
            </a:r>
            <a:endParaRPr lang="zh-CN" altLang="en-US" dirty="0">
              <a:solidFill>
                <a:schemeClr val="bg1"/>
              </a:solidFill>
            </a:endParaRPr>
          </a:p>
        </p:txBody>
      </p:sp>
      <p:sp>
        <p:nvSpPr>
          <p:cNvPr id="49" name="TextBox 48"/>
          <p:cNvSpPr txBox="1"/>
          <p:nvPr/>
        </p:nvSpPr>
        <p:spPr>
          <a:xfrm>
            <a:off x="7413749" y="3354472"/>
            <a:ext cx="1107996" cy="369332"/>
          </a:xfrm>
          <a:prstGeom prst="rect">
            <a:avLst/>
          </a:prstGeom>
          <a:noFill/>
        </p:spPr>
        <p:txBody>
          <a:bodyPr wrap="none" rtlCol="0">
            <a:spAutoFit/>
          </a:bodyPr>
          <a:lstStyle/>
          <a:p>
            <a:r>
              <a:rPr lang="zh-CN" altLang="en-US" dirty="0" smtClean="0">
                <a:solidFill>
                  <a:schemeClr val="bg1"/>
                </a:solidFill>
              </a:rPr>
              <a:t>案例开发</a:t>
            </a:r>
            <a:endParaRPr lang="zh-CN" altLang="en-US" dirty="0">
              <a:solidFill>
                <a:schemeClr val="bg1"/>
              </a:solidFill>
            </a:endParaRPr>
          </a:p>
        </p:txBody>
      </p:sp>
      <p:sp>
        <p:nvSpPr>
          <p:cNvPr id="50" name="TextBox 49"/>
          <p:cNvSpPr txBox="1"/>
          <p:nvPr/>
        </p:nvSpPr>
        <p:spPr>
          <a:xfrm>
            <a:off x="7419486" y="3834350"/>
            <a:ext cx="1107996" cy="369332"/>
          </a:xfrm>
          <a:prstGeom prst="rect">
            <a:avLst/>
          </a:prstGeom>
          <a:noFill/>
        </p:spPr>
        <p:txBody>
          <a:bodyPr wrap="none" rtlCol="0">
            <a:spAutoFit/>
          </a:bodyPr>
          <a:lstStyle/>
          <a:p>
            <a:r>
              <a:rPr lang="zh-CN" altLang="en-US" dirty="0" smtClean="0">
                <a:solidFill>
                  <a:schemeClr val="bg1"/>
                </a:solidFill>
              </a:rPr>
              <a:t>案例应用</a:t>
            </a:r>
            <a:endParaRPr lang="zh-CN" altLang="en-US" dirty="0">
              <a:solidFill>
                <a:schemeClr val="bg1"/>
              </a:solidFill>
            </a:endParaRPr>
          </a:p>
        </p:txBody>
      </p:sp>
      <p:grpSp>
        <p:nvGrpSpPr>
          <p:cNvPr id="53" name="组合 52"/>
          <p:cNvGrpSpPr/>
          <p:nvPr/>
        </p:nvGrpSpPr>
        <p:grpSpPr>
          <a:xfrm>
            <a:off x="179512" y="4675563"/>
            <a:ext cx="8861134" cy="534146"/>
            <a:chOff x="324652" y="4675563"/>
            <a:chExt cx="8861134" cy="534146"/>
          </a:xfrm>
        </p:grpSpPr>
        <p:sp>
          <p:nvSpPr>
            <p:cNvPr id="51" name="矩形 50"/>
            <p:cNvSpPr/>
            <p:nvPr/>
          </p:nvSpPr>
          <p:spPr>
            <a:xfrm>
              <a:off x="324652" y="4830237"/>
              <a:ext cx="8495819" cy="252000"/>
            </a:xfrm>
            <a:prstGeom prst="rect">
              <a:avLst/>
            </a:prstGeom>
            <a:solidFill>
              <a:srgbClr val="16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等腰三角形 51"/>
            <p:cNvSpPr/>
            <p:nvPr/>
          </p:nvSpPr>
          <p:spPr>
            <a:xfrm rot="5400000">
              <a:off x="8666135" y="4690057"/>
              <a:ext cx="534146" cy="505157"/>
            </a:xfrm>
            <a:prstGeom prst="triangle">
              <a:avLst/>
            </a:prstGeom>
            <a:solidFill>
              <a:srgbClr val="16A0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7289991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20"/>
                                        </p:tgtEl>
                                      </p:cBhvr>
                                    </p:animEffect>
                                    <p:animScale>
                                      <p:cBhvr>
                                        <p:cTn id="7" dur="1000" autoRev="1" fill="hold"/>
                                        <p:tgtEl>
                                          <p:spTgt spid="20"/>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15"/>
                                        </p:tgtEl>
                                      </p:cBhvr>
                                    </p:animEffect>
                                    <p:animScale>
                                      <p:cBhvr>
                                        <p:cTn id="10" dur="100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C6A30C"/>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F39C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研究方法</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椭圆 22"/>
          <p:cNvSpPr/>
          <p:nvPr/>
        </p:nvSpPr>
        <p:spPr>
          <a:xfrm>
            <a:off x="1079750" y="2060848"/>
            <a:ext cx="2736304" cy="2736304"/>
          </a:xfrm>
          <a:prstGeom prst="ellipse">
            <a:avLst/>
          </a:prstGeom>
          <a:solidFill>
            <a:srgbClr val="8CB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文献研究法</a:t>
            </a:r>
            <a:endParaRPr lang="zh-CN" altLang="en-US" sz="2400" b="1" dirty="0"/>
          </a:p>
        </p:txBody>
      </p:sp>
      <p:sp>
        <p:nvSpPr>
          <p:cNvPr id="25" name="椭圆 24"/>
          <p:cNvSpPr/>
          <p:nvPr/>
        </p:nvSpPr>
        <p:spPr>
          <a:xfrm>
            <a:off x="4981201" y="2047709"/>
            <a:ext cx="2736304" cy="2736304"/>
          </a:xfrm>
          <a:prstGeom prst="ellipse">
            <a:avLst/>
          </a:prstGeom>
          <a:solidFill>
            <a:srgbClr val="8EAF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案例分析法</a:t>
            </a:r>
            <a:endParaRPr lang="zh-CN" altLang="en-US" sz="2400" b="1" dirty="0"/>
          </a:p>
        </p:txBody>
      </p:sp>
    </p:spTree>
    <p:extLst>
      <p:ext uri="{BB962C8B-B14F-4D97-AF65-F5344CB8AC3E}">
        <p14:creationId xmlns:p14="http://schemas.microsoft.com/office/powerpoint/2010/main" val="1837341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1907704" y="1328327"/>
            <a:ext cx="6996147" cy="648072"/>
          </a:xfrm>
          <a:prstGeom prst="rect">
            <a:avLst/>
          </a:prstGeom>
          <a:solidFill>
            <a:srgbClr val="F78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视频呈现方式</a:t>
            </a:r>
            <a:endParaRPr lang="zh-CN" altLang="en-US" sz="2800" b="1" dirty="0"/>
          </a:p>
        </p:txBody>
      </p:sp>
      <p:sp>
        <p:nvSpPr>
          <p:cNvPr id="24" name="矩形 23"/>
          <p:cNvSpPr/>
          <p:nvPr/>
        </p:nvSpPr>
        <p:spPr>
          <a:xfrm>
            <a:off x="1907704" y="2057288"/>
            <a:ext cx="2028044" cy="1587735"/>
          </a:xfrm>
          <a:prstGeom prst="rect">
            <a:avLst/>
          </a:prstGeom>
          <a:solidFill>
            <a:srgbClr val="AF5E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课堂实录</a:t>
            </a:r>
            <a:endParaRPr lang="zh-CN" altLang="en-US" sz="2800" b="1" dirty="0"/>
          </a:p>
        </p:txBody>
      </p:sp>
      <p:sp>
        <p:nvSpPr>
          <p:cNvPr id="25" name="矩形 24"/>
          <p:cNvSpPr/>
          <p:nvPr/>
        </p:nvSpPr>
        <p:spPr>
          <a:xfrm>
            <a:off x="4380759" y="2057288"/>
            <a:ext cx="2028044" cy="1587735"/>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分屏式</a:t>
            </a:r>
            <a:endParaRPr lang="zh-CN" altLang="en-US" sz="2800" b="1" dirty="0"/>
          </a:p>
        </p:txBody>
      </p:sp>
      <p:sp>
        <p:nvSpPr>
          <p:cNvPr id="26" name="矩形 25"/>
          <p:cNvSpPr/>
          <p:nvPr/>
        </p:nvSpPr>
        <p:spPr>
          <a:xfrm>
            <a:off x="6853813" y="2057288"/>
            <a:ext cx="2028044" cy="1587735"/>
          </a:xfrm>
          <a:prstGeom prst="rect">
            <a:avLst/>
          </a:prstGeom>
          <a:solidFill>
            <a:srgbClr val="00B1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全内容式</a:t>
            </a:r>
            <a:endParaRPr lang="zh-CN" altLang="en-US" sz="2800" b="1" dirty="0"/>
          </a:p>
        </p:txBody>
      </p:sp>
      <p:grpSp>
        <p:nvGrpSpPr>
          <p:cNvPr id="28" name="Group 6"/>
          <p:cNvGrpSpPr>
            <a:grpSpLocks/>
          </p:cNvGrpSpPr>
          <p:nvPr/>
        </p:nvGrpSpPr>
        <p:grpSpPr bwMode="auto">
          <a:xfrm>
            <a:off x="2959" y="1537961"/>
            <a:ext cx="1748285" cy="4139460"/>
            <a:chOff x="6677" y="1051"/>
            <a:chExt cx="1102" cy="2689"/>
          </a:xfrm>
        </p:grpSpPr>
        <p:pic>
          <p:nvPicPr>
            <p:cNvPr id="30" name="Picture 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77" y="1051"/>
              <a:ext cx="785" cy="2689"/>
            </a:xfrm>
            <a:prstGeom prst="rect">
              <a:avLst/>
            </a:prstGeom>
            <a:noFill/>
            <a:ln>
              <a:noFill/>
            </a:ln>
          </p:spPr>
        </p:pic>
        <p:sp>
          <p:nvSpPr>
            <p:cNvPr id="31" name="Oval 8"/>
            <p:cNvSpPr>
              <a:spLocks noChangeArrowheads="1"/>
            </p:cNvSpPr>
            <p:nvPr/>
          </p:nvSpPr>
          <p:spPr bwMode="auto">
            <a:xfrm>
              <a:off x="6987" y="2305"/>
              <a:ext cx="792" cy="792"/>
            </a:xfrm>
            <a:prstGeom prst="ellipse">
              <a:avLst/>
            </a:prstGeom>
            <a:solidFill>
              <a:schemeClr val="accent2">
                <a:lumMod val="75000"/>
                <a:alpha val="90000"/>
              </a:schemeClr>
            </a:solidFill>
            <a:ln w="9525">
              <a:noFill/>
              <a:round/>
              <a:headEnd/>
              <a:tailEnd/>
            </a:ln>
          </p:spPr>
          <p:txBody>
            <a:bodyPr lIns="0" rIns="0" anchor="ctr"/>
            <a:lstStyle/>
            <a:p>
              <a:pPr algn="ctr"/>
              <a:r>
                <a:rPr lang="zh-CN" altLang="en-US" dirty="0" smtClean="0">
                  <a:solidFill>
                    <a:schemeClr val="bg1"/>
                  </a:solidFill>
                </a:rPr>
                <a:t>教师</a:t>
              </a:r>
              <a:endParaRPr lang="en-US" dirty="0">
                <a:solidFill>
                  <a:schemeClr val="bg1"/>
                </a:solidFill>
              </a:endParaRPr>
            </a:p>
          </p:txBody>
        </p:sp>
      </p:grpSp>
      <p:pic>
        <p:nvPicPr>
          <p:cNvPr id="1030" name="Picture 6" descr="C:\Documents and Settings\Administrator\Local Settings\Temporary Internet Files\Content.IE5\EZB3Z3CL\MC90034335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65399" y="3965380"/>
            <a:ext cx="1814513" cy="18002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Documents and Settings\Administrator\Local Settings\Temporary Internet Files\Content.IE5\EZB3Z3CL\MC90044147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3181" y="3722687"/>
            <a:ext cx="2743200" cy="2386033"/>
          </a:xfrm>
          <a:prstGeom prst="rect">
            <a:avLst/>
          </a:prstGeom>
          <a:noFill/>
          <a:extLst>
            <a:ext uri="{909E8E84-426E-40DD-AFC4-6F175D3DCCD1}">
              <a14:hiddenFill xmlns:a14="http://schemas.microsoft.com/office/drawing/2010/main">
                <a:solidFill>
                  <a:srgbClr val="FFFFFF"/>
                </a:solidFill>
              </a14:hiddenFill>
            </a:ext>
          </a:extLst>
        </p:spPr>
      </p:pic>
      <p:cxnSp>
        <p:nvCxnSpPr>
          <p:cNvPr id="1025" name="直接连接符 1024"/>
          <p:cNvCxnSpPr/>
          <p:nvPr/>
        </p:nvCxnSpPr>
        <p:spPr>
          <a:xfrm>
            <a:off x="4686532" y="4383997"/>
            <a:ext cx="4190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5105540" y="4077072"/>
            <a:ext cx="1375" cy="7200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35" name="TextBox 1034"/>
          <p:cNvSpPr txBox="1"/>
          <p:nvPr/>
        </p:nvSpPr>
        <p:spPr>
          <a:xfrm>
            <a:off x="4649814" y="4168553"/>
            <a:ext cx="492443" cy="215444"/>
          </a:xfrm>
          <a:prstGeom prst="rect">
            <a:avLst/>
          </a:prstGeom>
          <a:noFill/>
        </p:spPr>
        <p:txBody>
          <a:bodyPr wrap="none" rtlCol="0">
            <a:spAutoFit/>
          </a:bodyPr>
          <a:lstStyle/>
          <a:p>
            <a:r>
              <a:rPr lang="zh-CN" altLang="en-US" sz="800" b="1" dirty="0" smtClean="0"/>
              <a:t>教师区</a:t>
            </a:r>
            <a:endParaRPr lang="zh-CN" altLang="en-US" sz="800" b="1" dirty="0"/>
          </a:p>
        </p:txBody>
      </p:sp>
      <p:sp>
        <p:nvSpPr>
          <p:cNvPr id="45" name="TextBox 44"/>
          <p:cNvSpPr txBox="1"/>
          <p:nvPr/>
        </p:nvSpPr>
        <p:spPr>
          <a:xfrm>
            <a:off x="5324172" y="4329390"/>
            <a:ext cx="492443" cy="215444"/>
          </a:xfrm>
          <a:prstGeom prst="rect">
            <a:avLst/>
          </a:prstGeom>
          <a:noFill/>
        </p:spPr>
        <p:txBody>
          <a:bodyPr wrap="none" rtlCol="0">
            <a:spAutoFit/>
          </a:bodyPr>
          <a:lstStyle/>
          <a:p>
            <a:r>
              <a:rPr lang="zh-CN" altLang="en-US" sz="800" b="1" dirty="0" smtClean="0"/>
              <a:t>课件区</a:t>
            </a:r>
            <a:endParaRPr lang="zh-CN" altLang="en-US" sz="800" b="1" dirty="0"/>
          </a:p>
        </p:txBody>
      </p:sp>
      <p:sp>
        <p:nvSpPr>
          <p:cNvPr id="46" name="TextBox 45"/>
          <p:cNvSpPr txBox="1"/>
          <p:nvPr/>
        </p:nvSpPr>
        <p:spPr>
          <a:xfrm>
            <a:off x="4652576" y="4433758"/>
            <a:ext cx="492443" cy="215444"/>
          </a:xfrm>
          <a:prstGeom prst="rect">
            <a:avLst/>
          </a:prstGeom>
          <a:noFill/>
        </p:spPr>
        <p:txBody>
          <a:bodyPr wrap="none" rtlCol="0">
            <a:spAutoFit/>
          </a:bodyPr>
          <a:lstStyle/>
          <a:p>
            <a:r>
              <a:rPr lang="zh-CN" altLang="en-US" sz="800" b="1" dirty="0" smtClean="0"/>
              <a:t>提示区</a:t>
            </a:r>
            <a:endParaRPr lang="zh-CN" altLang="en-US" sz="800" b="1" dirty="0"/>
          </a:p>
        </p:txBody>
      </p:sp>
      <p:pic>
        <p:nvPicPr>
          <p:cNvPr id="1038" name="Picture 9" descr="C:\Documents and Settings\Administrator\Local Settings\Temporary Internet Files\Content.IE5\ZO7807YX\MC900417072[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94821" y="3908428"/>
            <a:ext cx="2127284" cy="1739497"/>
          </a:xfrm>
          <a:prstGeom prst="rect">
            <a:avLst/>
          </a:prstGeom>
          <a:noFill/>
          <a:extLst>
            <a:ext uri="{909E8E84-426E-40DD-AFC4-6F175D3DCCD1}">
              <a14:hiddenFill xmlns:a14="http://schemas.microsoft.com/office/drawing/2010/main">
                <a:solidFill>
                  <a:srgbClr val="FFFFFF"/>
                </a:solidFill>
              </a14:hiddenFill>
            </a:ext>
          </a:extLst>
        </p:spPr>
      </p:pic>
      <p:sp>
        <p:nvSpPr>
          <p:cNvPr id="1037" name="TextBox 1036"/>
          <p:cNvSpPr txBox="1"/>
          <p:nvPr/>
        </p:nvSpPr>
        <p:spPr>
          <a:xfrm>
            <a:off x="6984497" y="4310647"/>
            <a:ext cx="1415772" cy="461665"/>
          </a:xfrm>
          <a:prstGeom prst="rect">
            <a:avLst/>
          </a:prstGeom>
          <a:noFill/>
        </p:spPr>
        <p:txBody>
          <a:bodyPr wrap="none" rtlCol="0">
            <a:spAutoFit/>
          </a:bodyPr>
          <a:lstStyle/>
          <a:p>
            <a:r>
              <a:rPr lang="zh-CN" altLang="en-US" sz="2400" dirty="0" smtClean="0">
                <a:solidFill>
                  <a:schemeClr val="bg1"/>
                </a:solidFill>
              </a:rPr>
              <a:t>教学内容</a:t>
            </a:r>
            <a:endParaRPr lang="zh-CN" altLang="en-US" sz="2400" dirty="0">
              <a:solidFill>
                <a:schemeClr val="bg1"/>
              </a:solidFill>
            </a:endParaRPr>
          </a:p>
        </p:txBody>
      </p:sp>
    </p:spTree>
    <p:extLst>
      <p:ext uri="{BB962C8B-B14F-4D97-AF65-F5344CB8AC3E}">
        <p14:creationId xmlns:p14="http://schemas.microsoft.com/office/powerpoint/2010/main" val="28343875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429407" y="996152"/>
            <a:ext cx="830225" cy="4752528"/>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教学微视频开发理论基础</a:t>
            </a:r>
            <a:endParaRPr lang="zh-CN" altLang="en-US" sz="2800" b="1" dirty="0"/>
          </a:p>
        </p:txBody>
      </p:sp>
      <p:sp>
        <p:nvSpPr>
          <p:cNvPr id="24" name="矩形 23"/>
          <p:cNvSpPr/>
          <p:nvPr/>
        </p:nvSpPr>
        <p:spPr>
          <a:xfrm>
            <a:off x="1514622" y="1124744"/>
            <a:ext cx="7377858" cy="4536504"/>
          </a:xfrm>
          <a:prstGeom prst="rect">
            <a:avLst/>
          </a:prstGeom>
          <a:solidFill>
            <a:srgbClr val="767E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5" name="矩形 24"/>
          <p:cNvSpPr/>
          <p:nvPr/>
        </p:nvSpPr>
        <p:spPr>
          <a:xfrm>
            <a:off x="1619672" y="1249921"/>
            <a:ext cx="7056784" cy="1368152"/>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6" name="矩形 25"/>
          <p:cNvSpPr/>
          <p:nvPr/>
        </p:nvSpPr>
        <p:spPr>
          <a:xfrm>
            <a:off x="1619672" y="2728645"/>
            <a:ext cx="7056784" cy="1368152"/>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7" name="矩形 26"/>
          <p:cNvSpPr/>
          <p:nvPr/>
        </p:nvSpPr>
        <p:spPr>
          <a:xfrm>
            <a:off x="1619672" y="4207368"/>
            <a:ext cx="7056784" cy="1368152"/>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8" name="矩形 27"/>
          <p:cNvSpPr/>
          <p:nvPr/>
        </p:nvSpPr>
        <p:spPr>
          <a:xfrm>
            <a:off x="1619672" y="1249921"/>
            <a:ext cx="1483368" cy="1368152"/>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微型学习理论</a:t>
            </a:r>
            <a:endParaRPr lang="zh-CN" altLang="en-US" sz="2400" b="1" dirty="0"/>
          </a:p>
        </p:txBody>
      </p:sp>
      <p:sp>
        <p:nvSpPr>
          <p:cNvPr id="29" name="矩形 28"/>
          <p:cNvSpPr/>
          <p:nvPr/>
        </p:nvSpPr>
        <p:spPr>
          <a:xfrm>
            <a:off x="1619672" y="2728645"/>
            <a:ext cx="1483368" cy="1368152"/>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知识可视化理论</a:t>
            </a:r>
            <a:endParaRPr lang="zh-CN" altLang="en-US" sz="2400" b="1" dirty="0"/>
          </a:p>
        </p:txBody>
      </p:sp>
      <p:sp>
        <p:nvSpPr>
          <p:cNvPr id="30" name="矩形 29"/>
          <p:cNvSpPr/>
          <p:nvPr/>
        </p:nvSpPr>
        <p:spPr>
          <a:xfrm>
            <a:off x="1619672" y="4208235"/>
            <a:ext cx="1483368" cy="1368152"/>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教育电视节目编导与制作理论</a:t>
            </a:r>
            <a:endParaRPr lang="zh-CN" altLang="en-US" sz="2000" b="1" dirty="0"/>
          </a:p>
        </p:txBody>
      </p:sp>
      <p:sp>
        <p:nvSpPr>
          <p:cNvPr id="31" name="TextBox 30"/>
          <p:cNvSpPr txBox="1"/>
          <p:nvPr/>
        </p:nvSpPr>
        <p:spPr>
          <a:xfrm>
            <a:off x="3120419" y="1415219"/>
            <a:ext cx="5556037" cy="1015663"/>
          </a:xfrm>
          <a:prstGeom prst="rect">
            <a:avLst/>
          </a:prstGeom>
          <a:noFill/>
        </p:spPr>
        <p:txBody>
          <a:bodyPr wrap="square" rtlCol="0">
            <a:spAutoFit/>
          </a:bodyPr>
          <a:lstStyle/>
          <a:p>
            <a:r>
              <a:rPr lang="zh-CN" altLang="en-US" sz="2000" b="1" dirty="0" smtClean="0">
                <a:solidFill>
                  <a:schemeClr val="bg1"/>
                </a:solidFill>
              </a:rPr>
              <a:t>微型学习致力于个体在</a:t>
            </a:r>
            <a:r>
              <a:rPr lang="zh-CN" altLang="en-US" sz="2000" b="1" dirty="0" smtClean="0">
                <a:solidFill>
                  <a:srgbClr val="34495E"/>
                </a:solidFill>
              </a:rPr>
              <a:t>微型媒介</a:t>
            </a:r>
            <a:r>
              <a:rPr lang="zh-CN" altLang="en-US" sz="2000" b="1" dirty="0" smtClean="0">
                <a:solidFill>
                  <a:schemeClr val="bg1"/>
                </a:solidFill>
              </a:rPr>
              <a:t>下如何实现对</a:t>
            </a:r>
            <a:r>
              <a:rPr lang="zh-CN" altLang="en-US" sz="2000" b="1" dirty="0" smtClean="0">
                <a:solidFill>
                  <a:srgbClr val="34495E"/>
                </a:solidFill>
              </a:rPr>
              <a:t>微型内容</a:t>
            </a:r>
            <a:r>
              <a:rPr lang="zh-CN" altLang="en-US" sz="2000" b="1" dirty="0" smtClean="0">
                <a:solidFill>
                  <a:schemeClr val="bg1"/>
                </a:solidFill>
              </a:rPr>
              <a:t>间或是信息单元的结构化联结，构成动态的知识网络</a:t>
            </a:r>
            <a:endParaRPr lang="zh-CN" altLang="en-US" sz="2000" b="1" dirty="0">
              <a:solidFill>
                <a:schemeClr val="bg1"/>
              </a:solidFill>
            </a:endParaRPr>
          </a:p>
        </p:txBody>
      </p:sp>
      <p:sp>
        <p:nvSpPr>
          <p:cNvPr id="32" name="椭圆 31"/>
          <p:cNvSpPr/>
          <p:nvPr/>
        </p:nvSpPr>
        <p:spPr>
          <a:xfrm>
            <a:off x="3275856" y="2932520"/>
            <a:ext cx="432048" cy="432048"/>
          </a:xfrm>
          <a:prstGeom prst="ellips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33" name="椭圆 32"/>
          <p:cNvSpPr/>
          <p:nvPr/>
        </p:nvSpPr>
        <p:spPr>
          <a:xfrm>
            <a:off x="3275856" y="3497303"/>
            <a:ext cx="432048" cy="432048"/>
          </a:xfrm>
          <a:prstGeom prst="ellipse">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35" name="TextBox 34"/>
          <p:cNvSpPr txBox="1"/>
          <p:nvPr/>
        </p:nvSpPr>
        <p:spPr>
          <a:xfrm>
            <a:off x="3935747" y="2964783"/>
            <a:ext cx="1794769" cy="400110"/>
          </a:xfrm>
          <a:prstGeom prst="rect">
            <a:avLst/>
          </a:prstGeom>
          <a:noFill/>
        </p:spPr>
        <p:txBody>
          <a:bodyPr wrap="square" rtlCol="0">
            <a:spAutoFit/>
          </a:bodyPr>
          <a:lstStyle/>
          <a:p>
            <a:r>
              <a:rPr lang="zh-CN" altLang="en-US" sz="2000" b="1" dirty="0" smtClean="0">
                <a:solidFill>
                  <a:schemeClr val="bg1"/>
                </a:solidFill>
              </a:rPr>
              <a:t>双重编码理论</a:t>
            </a:r>
            <a:endParaRPr lang="zh-CN" altLang="en-US" sz="2000" b="1" dirty="0">
              <a:solidFill>
                <a:schemeClr val="bg1"/>
              </a:solidFill>
            </a:endParaRPr>
          </a:p>
        </p:txBody>
      </p:sp>
      <p:sp>
        <p:nvSpPr>
          <p:cNvPr id="37" name="TextBox 36"/>
          <p:cNvSpPr txBox="1"/>
          <p:nvPr/>
        </p:nvSpPr>
        <p:spPr>
          <a:xfrm>
            <a:off x="3970912" y="3489874"/>
            <a:ext cx="2185264" cy="400110"/>
          </a:xfrm>
          <a:prstGeom prst="rect">
            <a:avLst/>
          </a:prstGeom>
          <a:noFill/>
        </p:spPr>
        <p:txBody>
          <a:bodyPr wrap="square" rtlCol="0">
            <a:spAutoFit/>
          </a:bodyPr>
          <a:lstStyle/>
          <a:p>
            <a:r>
              <a:rPr lang="zh-CN" altLang="en-US" sz="2000" b="1" dirty="0" smtClean="0">
                <a:solidFill>
                  <a:schemeClr val="bg1"/>
                </a:solidFill>
              </a:rPr>
              <a:t>戴尔“经验之塔”</a:t>
            </a:r>
            <a:endParaRPr lang="zh-CN" altLang="en-US" sz="2000" b="1" dirty="0">
              <a:solidFill>
                <a:schemeClr val="bg1"/>
              </a:solidFill>
            </a:endParaRPr>
          </a:p>
        </p:txBody>
      </p:sp>
      <p:sp>
        <p:nvSpPr>
          <p:cNvPr id="38" name="矩形 37"/>
          <p:cNvSpPr/>
          <p:nvPr/>
        </p:nvSpPr>
        <p:spPr>
          <a:xfrm>
            <a:off x="3297478" y="4675420"/>
            <a:ext cx="659867"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选题</a:t>
            </a:r>
            <a:endParaRPr lang="zh-CN" altLang="en-US" b="1" dirty="0"/>
          </a:p>
        </p:txBody>
      </p:sp>
      <p:sp>
        <p:nvSpPr>
          <p:cNvPr id="39" name="矩形 38"/>
          <p:cNvSpPr/>
          <p:nvPr/>
        </p:nvSpPr>
        <p:spPr>
          <a:xfrm>
            <a:off x="4117599" y="4675420"/>
            <a:ext cx="659867"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选材</a:t>
            </a:r>
            <a:endParaRPr lang="zh-CN" altLang="en-US" b="1" dirty="0"/>
          </a:p>
        </p:txBody>
      </p:sp>
      <p:sp>
        <p:nvSpPr>
          <p:cNvPr id="40" name="矩形 39"/>
          <p:cNvSpPr/>
          <p:nvPr/>
        </p:nvSpPr>
        <p:spPr>
          <a:xfrm>
            <a:off x="4937720" y="4675420"/>
            <a:ext cx="659867"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选型</a:t>
            </a:r>
            <a:endParaRPr lang="zh-CN" altLang="en-US" b="1" dirty="0"/>
          </a:p>
        </p:txBody>
      </p:sp>
      <p:sp>
        <p:nvSpPr>
          <p:cNvPr id="42" name="矩形 41"/>
          <p:cNvSpPr/>
          <p:nvPr/>
        </p:nvSpPr>
        <p:spPr>
          <a:xfrm>
            <a:off x="5757841" y="4675420"/>
            <a:ext cx="1337859"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结构设计</a:t>
            </a:r>
            <a:endParaRPr lang="zh-CN" altLang="en-US" b="1" dirty="0"/>
          </a:p>
        </p:txBody>
      </p:sp>
      <p:sp>
        <p:nvSpPr>
          <p:cNvPr id="43" name="矩形 42"/>
          <p:cNvSpPr/>
          <p:nvPr/>
        </p:nvSpPr>
        <p:spPr>
          <a:xfrm>
            <a:off x="7255953" y="4675420"/>
            <a:ext cx="1337859" cy="432048"/>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画面编辑</a:t>
            </a:r>
            <a:endParaRPr lang="zh-CN" altLang="en-US" b="1" dirty="0"/>
          </a:p>
        </p:txBody>
      </p:sp>
    </p:spTree>
    <p:extLst>
      <p:ext uri="{BB962C8B-B14F-4D97-AF65-F5344CB8AC3E}">
        <p14:creationId xmlns:p14="http://schemas.microsoft.com/office/powerpoint/2010/main" val="182958171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圆角矩形 22"/>
          <p:cNvSpPr/>
          <p:nvPr/>
        </p:nvSpPr>
        <p:spPr>
          <a:xfrm>
            <a:off x="1455407" y="1844824"/>
            <a:ext cx="6296316" cy="3024336"/>
          </a:xfrm>
          <a:prstGeom prst="round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教学微视频开发模式</a:t>
            </a:r>
            <a:endParaRPr lang="zh-CN" altLang="en-US" sz="3200" b="1" dirty="0"/>
          </a:p>
        </p:txBody>
      </p:sp>
      <p:sp>
        <p:nvSpPr>
          <p:cNvPr id="24" name="矩形 23"/>
          <p:cNvSpPr/>
          <p:nvPr/>
        </p:nvSpPr>
        <p:spPr>
          <a:xfrm>
            <a:off x="429407" y="1121333"/>
            <a:ext cx="2846449" cy="1944216"/>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基于视频录播软件</a:t>
            </a:r>
            <a:endParaRPr lang="zh-CN" altLang="en-US" sz="2400" b="1" dirty="0"/>
          </a:p>
        </p:txBody>
      </p:sp>
      <p:sp>
        <p:nvSpPr>
          <p:cNvPr id="25" name="矩形 24"/>
          <p:cNvSpPr/>
          <p:nvPr/>
        </p:nvSpPr>
        <p:spPr>
          <a:xfrm>
            <a:off x="5940152" y="1052736"/>
            <a:ext cx="2846449" cy="1944216"/>
          </a:xfrm>
          <a:prstGeom prst="rect">
            <a:avLst/>
          </a:prstGeom>
          <a:solidFill>
            <a:srgbClr val="AF5E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基于专业摄像设备</a:t>
            </a:r>
            <a:endParaRPr lang="zh-CN" altLang="en-US" sz="2400" b="1" dirty="0"/>
          </a:p>
        </p:txBody>
      </p:sp>
      <p:sp>
        <p:nvSpPr>
          <p:cNvPr id="26" name="矩形 25"/>
          <p:cNvSpPr/>
          <p:nvPr/>
        </p:nvSpPr>
        <p:spPr>
          <a:xfrm>
            <a:off x="5940151" y="3897052"/>
            <a:ext cx="2846449" cy="1944216"/>
          </a:xfrm>
          <a:prstGeom prst="rect">
            <a:avLst/>
          </a:prstGeom>
          <a:solidFill>
            <a:srgbClr val="14A2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基于视频录播软件</a:t>
            </a:r>
            <a:endParaRPr lang="zh-CN" altLang="en-US" sz="2400" b="1" dirty="0"/>
          </a:p>
        </p:txBody>
      </p:sp>
      <p:sp>
        <p:nvSpPr>
          <p:cNvPr id="27" name="矩形 26"/>
          <p:cNvSpPr/>
          <p:nvPr/>
        </p:nvSpPr>
        <p:spPr>
          <a:xfrm>
            <a:off x="429406" y="3890181"/>
            <a:ext cx="2846449" cy="1944216"/>
          </a:xfrm>
          <a:prstGeom prst="rect">
            <a:avLst/>
          </a:prstGeom>
          <a:solidFill>
            <a:srgbClr val="F780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基于专业视频编辑软件</a:t>
            </a:r>
            <a:endParaRPr lang="zh-CN" altLang="en-US" sz="2000" b="1" dirty="0"/>
          </a:p>
        </p:txBody>
      </p:sp>
      <p:sp>
        <p:nvSpPr>
          <p:cNvPr id="28" name="矩形 27"/>
          <p:cNvSpPr/>
          <p:nvPr/>
        </p:nvSpPr>
        <p:spPr>
          <a:xfrm>
            <a:off x="5940152" y="3897052"/>
            <a:ext cx="2846449" cy="1944216"/>
          </a:xfrm>
          <a:prstGeom prst="rect">
            <a:avLst/>
          </a:prstGeom>
          <a:solidFill>
            <a:srgbClr val="00B1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基于多媒体制作软件</a:t>
            </a:r>
            <a:endParaRPr lang="zh-CN" altLang="en-US" sz="2000" b="1" dirty="0"/>
          </a:p>
        </p:txBody>
      </p:sp>
      <p:pic>
        <p:nvPicPr>
          <p:cNvPr id="2050" name="Picture 2" descr="C:\Documents and Settings\Administrator\Local Settings\Temporary Internet Files\Content.IE5\5HB2JPT8\MC900319264[1].wmf"/>
          <p:cNvPicPr>
            <a:picLocks noChangeAspect="1" noChangeArrowheads="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25328" y="1254375"/>
            <a:ext cx="908844" cy="51673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Documents and Settings\Administrator\Local Settings\Temporary Internet Files\Content.IE5\EZB3Z3CL\MC900432637[1].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31495" y="1172649"/>
            <a:ext cx="672175" cy="6721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Documents and Settings\Administrator\Local Settings\Temporary Internet Files\Content.IE5\FGVX3K0C\MC900312106[1].wmf"/>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768373" y="3969473"/>
            <a:ext cx="534265" cy="637263"/>
          </a:xfrm>
          <a:prstGeom prst="rect">
            <a:avLst/>
          </a:prstGeom>
          <a:noFill/>
          <a:extLst>
            <a:ext uri="{909E8E84-426E-40DD-AFC4-6F175D3DCCD1}">
              <a14:hiddenFill xmlns:a14="http://schemas.microsoft.com/office/drawing/2010/main">
                <a:solidFill>
                  <a:srgbClr val="FFFFFF"/>
                </a:solidFill>
              </a14:hiddenFill>
            </a:ext>
          </a:extLst>
        </p:spPr>
      </p:pic>
      <p:grpSp>
        <p:nvGrpSpPr>
          <p:cNvPr id="29" name="Group 5"/>
          <p:cNvGrpSpPr>
            <a:grpSpLocks/>
          </p:cNvGrpSpPr>
          <p:nvPr/>
        </p:nvGrpSpPr>
        <p:grpSpPr bwMode="auto">
          <a:xfrm>
            <a:off x="6327163" y="4021446"/>
            <a:ext cx="475898" cy="515490"/>
            <a:chOff x="2304" y="1584"/>
            <a:chExt cx="1740" cy="1554"/>
          </a:xfrm>
        </p:grpSpPr>
        <p:sp>
          <p:nvSpPr>
            <p:cNvPr id="30" name="Film"/>
            <p:cNvSpPr>
              <a:spLocks noEditPoints="1" noChangeArrowheads="1"/>
            </p:cNvSpPr>
            <p:nvPr/>
          </p:nvSpPr>
          <p:spPr bwMode="auto">
            <a:xfrm>
              <a:off x="2304" y="1980"/>
              <a:ext cx="726" cy="1158"/>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4960 w 21600"/>
                <a:gd name="T17" fmla="*/ 8129 h 21600"/>
                <a:gd name="T18" fmla="*/ 17079 w 21600"/>
                <a:gd name="T19" fmla="*/ 1342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21600" y="0"/>
                  </a:moveTo>
                  <a:lnTo>
                    <a:pt x="21600" y="21600"/>
                  </a:lnTo>
                  <a:lnTo>
                    <a:pt x="0" y="21600"/>
                  </a:lnTo>
                  <a:lnTo>
                    <a:pt x="0" y="0"/>
                  </a:lnTo>
                  <a:lnTo>
                    <a:pt x="21600" y="0"/>
                  </a:lnTo>
                  <a:close/>
                </a:path>
                <a:path w="21600" h="21600" extrusionOk="0">
                  <a:moveTo>
                    <a:pt x="3014" y="21600"/>
                  </a:moveTo>
                  <a:lnTo>
                    <a:pt x="3014" y="0"/>
                  </a:lnTo>
                  <a:lnTo>
                    <a:pt x="0" y="0"/>
                  </a:lnTo>
                  <a:lnTo>
                    <a:pt x="0" y="21600"/>
                  </a:lnTo>
                  <a:lnTo>
                    <a:pt x="3014" y="21600"/>
                  </a:lnTo>
                  <a:close/>
                </a:path>
                <a:path w="21600" h="21600" extrusionOk="0">
                  <a:moveTo>
                    <a:pt x="21600" y="21600"/>
                  </a:moveTo>
                  <a:lnTo>
                    <a:pt x="21600" y="0"/>
                  </a:lnTo>
                  <a:lnTo>
                    <a:pt x="18586" y="0"/>
                  </a:lnTo>
                  <a:lnTo>
                    <a:pt x="18586" y="21600"/>
                  </a:lnTo>
                  <a:lnTo>
                    <a:pt x="21600" y="21600"/>
                  </a:lnTo>
                  <a:close/>
                </a:path>
                <a:path w="21600" h="21600" extrusionOk="0">
                  <a:moveTo>
                    <a:pt x="6028" y="6574"/>
                  </a:moveTo>
                  <a:lnTo>
                    <a:pt x="15572" y="6574"/>
                  </a:lnTo>
                  <a:lnTo>
                    <a:pt x="16074" y="6574"/>
                  </a:lnTo>
                  <a:lnTo>
                    <a:pt x="16326" y="6457"/>
                  </a:lnTo>
                  <a:lnTo>
                    <a:pt x="16577" y="6339"/>
                  </a:lnTo>
                  <a:lnTo>
                    <a:pt x="16828" y="6222"/>
                  </a:lnTo>
                  <a:lnTo>
                    <a:pt x="17079" y="6222"/>
                  </a:lnTo>
                  <a:lnTo>
                    <a:pt x="17330" y="5987"/>
                  </a:lnTo>
                  <a:lnTo>
                    <a:pt x="17330" y="5870"/>
                  </a:lnTo>
                  <a:lnTo>
                    <a:pt x="17581" y="5635"/>
                  </a:lnTo>
                  <a:lnTo>
                    <a:pt x="17581" y="1526"/>
                  </a:lnTo>
                  <a:lnTo>
                    <a:pt x="17330" y="1291"/>
                  </a:lnTo>
                  <a:lnTo>
                    <a:pt x="17330" y="1174"/>
                  </a:lnTo>
                  <a:lnTo>
                    <a:pt x="17079" y="1057"/>
                  </a:lnTo>
                  <a:lnTo>
                    <a:pt x="16828" y="939"/>
                  </a:lnTo>
                  <a:lnTo>
                    <a:pt x="16577" y="822"/>
                  </a:lnTo>
                  <a:lnTo>
                    <a:pt x="16326" y="704"/>
                  </a:lnTo>
                  <a:lnTo>
                    <a:pt x="16074" y="704"/>
                  </a:lnTo>
                  <a:lnTo>
                    <a:pt x="15572" y="587"/>
                  </a:lnTo>
                  <a:lnTo>
                    <a:pt x="6028" y="587"/>
                  </a:lnTo>
                  <a:lnTo>
                    <a:pt x="5526" y="704"/>
                  </a:lnTo>
                  <a:lnTo>
                    <a:pt x="5274" y="704"/>
                  </a:lnTo>
                  <a:lnTo>
                    <a:pt x="5023" y="822"/>
                  </a:lnTo>
                  <a:lnTo>
                    <a:pt x="4772" y="939"/>
                  </a:lnTo>
                  <a:lnTo>
                    <a:pt x="4521" y="1057"/>
                  </a:lnTo>
                  <a:lnTo>
                    <a:pt x="4270" y="1174"/>
                  </a:lnTo>
                  <a:lnTo>
                    <a:pt x="4270" y="1291"/>
                  </a:lnTo>
                  <a:lnTo>
                    <a:pt x="4019" y="1526"/>
                  </a:lnTo>
                  <a:lnTo>
                    <a:pt x="4019" y="5635"/>
                  </a:lnTo>
                  <a:lnTo>
                    <a:pt x="4270" y="5870"/>
                  </a:lnTo>
                  <a:lnTo>
                    <a:pt x="4270" y="5987"/>
                  </a:lnTo>
                  <a:lnTo>
                    <a:pt x="4521" y="6222"/>
                  </a:lnTo>
                  <a:lnTo>
                    <a:pt x="4772" y="6222"/>
                  </a:lnTo>
                  <a:lnTo>
                    <a:pt x="5023" y="6339"/>
                  </a:lnTo>
                  <a:lnTo>
                    <a:pt x="5274" y="6457"/>
                  </a:lnTo>
                  <a:lnTo>
                    <a:pt x="5526" y="6574"/>
                  </a:lnTo>
                  <a:lnTo>
                    <a:pt x="6028" y="6574"/>
                  </a:lnTo>
                  <a:close/>
                </a:path>
                <a:path w="21600" h="21600" extrusionOk="0">
                  <a:moveTo>
                    <a:pt x="6028" y="13617"/>
                  </a:moveTo>
                  <a:lnTo>
                    <a:pt x="15572" y="13617"/>
                  </a:lnTo>
                  <a:lnTo>
                    <a:pt x="16074" y="13617"/>
                  </a:lnTo>
                  <a:lnTo>
                    <a:pt x="16326" y="13617"/>
                  </a:lnTo>
                  <a:lnTo>
                    <a:pt x="16577" y="13500"/>
                  </a:lnTo>
                  <a:lnTo>
                    <a:pt x="16828" y="13383"/>
                  </a:lnTo>
                  <a:lnTo>
                    <a:pt x="17079" y="13265"/>
                  </a:lnTo>
                  <a:lnTo>
                    <a:pt x="17330" y="13148"/>
                  </a:lnTo>
                  <a:lnTo>
                    <a:pt x="17330" y="12913"/>
                  </a:lnTo>
                  <a:lnTo>
                    <a:pt x="17581" y="12796"/>
                  </a:lnTo>
                  <a:lnTo>
                    <a:pt x="17581" y="8687"/>
                  </a:lnTo>
                  <a:lnTo>
                    <a:pt x="17330" y="8452"/>
                  </a:lnTo>
                  <a:lnTo>
                    <a:pt x="17330" y="8335"/>
                  </a:lnTo>
                  <a:lnTo>
                    <a:pt x="17079" y="8217"/>
                  </a:lnTo>
                  <a:lnTo>
                    <a:pt x="16828" y="7983"/>
                  </a:lnTo>
                  <a:lnTo>
                    <a:pt x="16577" y="7983"/>
                  </a:lnTo>
                  <a:lnTo>
                    <a:pt x="16326" y="7865"/>
                  </a:lnTo>
                  <a:lnTo>
                    <a:pt x="16074" y="7865"/>
                  </a:lnTo>
                  <a:lnTo>
                    <a:pt x="15572" y="7748"/>
                  </a:lnTo>
                  <a:lnTo>
                    <a:pt x="6028" y="7748"/>
                  </a:lnTo>
                  <a:lnTo>
                    <a:pt x="5526" y="7865"/>
                  </a:lnTo>
                  <a:lnTo>
                    <a:pt x="5274" y="7865"/>
                  </a:lnTo>
                  <a:lnTo>
                    <a:pt x="5023" y="7983"/>
                  </a:lnTo>
                  <a:lnTo>
                    <a:pt x="4772" y="7983"/>
                  </a:lnTo>
                  <a:lnTo>
                    <a:pt x="4521" y="8217"/>
                  </a:lnTo>
                  <a:lnTo>
                    <a:pt x="4270" y="8335"/>
                  </a:lnTo>
                  <a:lnTo>
                    <a:pt x="4270" y="8452"/>
                  </a:lnTo>
                  <a:lnTo>
                    <a:pt x="4019" y="8687"/>
                  </a:lnTo>
                  <a:lnTo>
                    <a:pt x="4019" y="12796"/>
                  </a:lnTo>
                  <a:lnTo>
                    <a:pt x="4270" y="12913"/>
                  </a:lnTo>
                  <a:lnTo>
                    <a:pt x="4270" y="13148"/>
                  </a:lnTo>
                  <a:lnTo>
                    <a:pt x="4521" y="13265"/>
                  </a:lnTo>
                  <a:lnTo>
                    <a:pt x="4772" y="13383"/>
                  </a:lnTo>
                  <a:lnTo>
                    <a:pt x="5023" y="13500"/>
                  </a:lnTo>
                  <a:lnTo>
                    <a:pt x="5274" y="13617"/>
                  </a:lnTo>
                  <a:lnTo>
                    <a:pt x="5526" y="13617"/>
                  </a:lnTo>
                  <a:lnTo>
                    <a:pt x="6028" y="13617"/>
                  </a:lnTo>
                  <a:close/>
                </a:path>
                <a:path w="21600" h="21600" extrusionOk="0">
                  <a:moveTo>
                    <a:pt x="6028" y="20778"/>
                  </a:moveTo>
                  <a:lnTo>
                    <a:pt x="15572" y="20778"/>
                  </a:lnTo>
                  <a:lnTo>
                    <a:pt x="16074" y="20778"/>
                  </a:lnTo>
                  <a:lnTo>
                    <a:pt x="16326" y="20661"/>
                  </a:lnTo>
                  <a:lnTo>
                    <a:pt x="16577" y="20661"/>
                  </a:lnTo>
                  <a:lnTo>
                    <a:pt x="16828" y="20543"/>
                  </a:lnTo>
                  <a:lnTo>
                    <a:pt x="17079" y="20426"/>
                  </a:lnTo>
                  <a:lnTo>
                    <a:pt x="17330" y="20309"/>
                  </a:lnTo>
                  <a:lnTo>
                    <a:pt x="17330" y="20074"/>
                  </a:lnTo>
                  <a:lnTo>
                    <a:pt x="17581" y="19957"/>
                  </a:lnTo>
                  <a:lnTo>
                    <a:pt x="17581" y="15730"/>
                  </a:lnTo>
                  <a:lnTo>
                    <a:pt x="17330" y="15613"/>
                  </a:lnTo>
                  <a:lnTo>
                    <a:pt x="17330" y="15378"/>
                  </a:lnTo>
                  <a:lnTo>
                    <a:pt x="17079" y="15378"/>
                  </a:lnTo>
                  <a:lnTo>
                    <a:pt x="16828" y="15143"/>
                  </a:lnTo>
                  <a:lnTo>
                    <a:pt x="16577" y="15026"/>
                  </a:lnTo>
                  <a:lnTo>
                    <a:pt x="16326" y="15026"/>
                  </a:lnTo>
                  <a:lnTo>
                    <a:pt x="16074" y="15026"/>
                  </a:lnTo>
                  <a:lnTo>
                    <a:pt x="15572" y="14909"/>
                  </a:lnTo>
                  <a:lnTo>
                    <a:pt x="6028" y="14909"/>
                  </a:lnTo>
                  <a:lnTo>
                    <a:pt x="5526" y="15026"/>
                  </a:lnTo>
                  <a:lnTo>
                    <a:pt x="5274" y="15026"/>
                  </a:lnTo>
                  <a:lnTo>
                    <a:pt x="5023" y="15026"/>
                  </a:lnTo>
                  <a:lnTo>
                    <a:pt x="4772" y="15143"/>
                  </a:lnTo>
                  <a:lnTo>
                    <a:pt x="4521" y="15378"/>
                  </a:lnTo>
                  <a:lnTo>
                    <a:pt x="4270" y="15378"/>
                  </a:lnTo>
                  <a:lnTo>
                    <a:pt x="4270" y="15613"/>
                  </a:lnTo>
                  <a:lnTo>
                    <a:pt x="4019" y="15730"/>
                  </a:lnTo>
                  <a:lnTo>
                    <a:pt x="4019" y="19957"/>
                  </a:lnTo>
                  <a:lnTo>
                    <a:pt x="4270" y="20074"/>
                  </a:lnTo>
                  <a:lnTo>
                    <a:pt x="4270" y="20309"/>
                  </a:lnTo>
                  <a:lnTo>
                    <a:pt x="4521" y="20426"/>
                  </a:lnTo>
                  <a:lnTo>
                    <a:pt x="4772" y="20543"/>
                  </a:lnTo>
                  <a:lnTo>
                    <a:pt x="5023" y="20661"/>
                  </a:lnTo>
                  <a:lnTo>
                    <a:pt x="5274" y="20661"/>
                  </a:lnTo>
                  <a:lnTo>
                    <a:pt x="5526" y="20778"/>
                  </a:lnTo>
                  <a:lnTo>
                    <a:pt x="6028" y="20778"/>
                  </a:lnTo>
                  <a:close/>
                </a:path>
                <a:path w="21600" h="21600" extrusionOk="0">
                  <a:moveTo>
                    <a:pt x="753" y="1291"/>
                  </a:moveTo>
                  <a:lnTo>
                    <a:pt x="2260" y="1291"/>
                  </a:lnTo>
                  <a:lnTo>
                    <a:pt x="2260" y="235"/>
                  </a:lnTo>
                  <a:lnTo>
                    <a:pt x="753" y="235"/>
                  </a:lnTo>
                  <a:lnTo>
                    <a:pt x="753" y="1291"/>
                  </a:lnTo>
                  <a:close/>
                </a:path>
                <a:path w="21600" h="21600" extrusionOk="0">
                  <a:moveTo>
                    <a:pt x="753" y="2700"/>
                  </a:moveTo>
                  <a:lnTo>
                    <a:pt x="2260" y="2700"/>
                  </a:lnTo>
                  <a:lnTo>
                    <a:pt x="2260" y="1643"/>
                  </a:lnTo>
                  <a:lnTo>
                    <a:pt x="753" y="1643"/>
                  </a:lnTo>
                  <a:lnTo>
                    <a:pt x="753" y="2700"/>
                  </a:lnTo>
                  <a:close/>
                </a:path>
                <a:path w="21600" h="21600" extrusionOk="0">
                  <a:moveTo>
                    <a:pt x="753" y="4109"/>
                  </a:moveTo>
                  <a:lnTo>
                    <a:pt x="2260" y="4109"/>
                  </a:lnTo>
                  <a:lnTo>
                    <a:pt x="2260" y="3052"/>
                  </a:lnTo>
                  <a:lnTo>
                    <a:pt x="753" y="3052"/>
                  </a:lnTo>
                  <a:lnTo>
                    <a:pt x="753" y="4109"/>
                  </a:lnTo>
                  <a:close/>
                </a:path>
                <a:path w="21600" h="21600" extrusionOk="0">
                  <a:moveTo>
                    <a:pt x="753" y="5517"/>
                  </a:moveTo>
                  <a:lnTo>
                    <a:pt x="2260" y="5517"/>
                  </a:lnTo>
                  <a:lnTo>
                    <a:pt x="2260" y="4461"/>
                  </a:lnTo>
                  <a:lnTo>
                    <a:pt x="753" y="4461"/>
                  </a:lnTo>
                  <a:lnTo>
                    <a:pt x="753" y="5517"/>
                  </a:lnTo>
                  <a:close/>
                </a:path>
                <a:path w="21600" h="21600" extrusionOk="0">
                  <a:moveTo>
                    <a:pt x="753" y="6926"/>
                  </a:moveTo>
                  <a:lnTo>
                    <a:pt x="2260" y="6926"/>
                  </a:lnTo>
                  <a:lnTo>
                    <a:pt x="2260" y="5870"/>
                  </a:lnTo>
                  <a:lnTo>
                    <a:pt x="753" y="5870"/>
                  </a:lnTo>
                  <a:lnTo>
                    <a:pt x="753" y="6926"/>
                  </a:lnTo>
                  <a:close/>
                </a:path>
                <a:path w="21600" h="21600" extrusionOk="0">
                  <a:moveTo>
                    <a:pt x="753" y="8335"/>
                  </a:moveTo>
                  <a:lnTo>
                    <a:pt x="2260" y="8335"/>
                  </a:lnTo>
                  <a:lnTo>
                    <a:pt x="2260" y="7278"/>
                  </a:lnTo>
                  <a:lnTo>
                    <a:pt x="753" y="7278"/>
                  </a:lnTo>
                  <a:lnTo>
                    <a:pt x="753" y="8335"/>
                  </a:lnTo>
                  <a:close/>
                </a:path>
                <a:path w="21600" h="21600" extrusionOk="0">
                  <a:moveTo>
                    <a:pt x="753" y="9743"/>
                  </a:moveTo>
                  <a:lnTo>
                    <a:pt x="2260" y="9743"/>
                  </a:lnTo>
                  <a:lnTo>
                    <a:pt x="2260" y="8687"/>
                  </a:lnTo>
                  <a:lnTo>
                    <a:pt x="753" y="8687"/>
                  </a:lnTo>
                  <a:lnTo>
                    <a:pt x="753" y="9743"/>
                  </a:lnTo>
                  <a:close/>
                </a:path>
                <a:path w="21600" h="21600" extrusionOk="0">
                  <a:moveTo>
                    <a:pt x="753" y="11152"/>
                  </a:moveTo>
                  <a:lnTo>
                    <a:pt x="2260" y="11152"/>
                  </a:lnTo>
                  <a:lnTo>
                    <a:pt x="2260" y="10096"/>
                  </a:lnTo>
                  <a:lnTo>
                    <a:pt x="753" y="10096"/>
                  </a:lnTo>
                  <a:lnTo>
                    <a:pt x="753" y="11152"/>
                  </a:lnTo>
                  <a:close/>
                </a:path>
                <a:path w="21600" h="21600" extrusionOk="0">
                  <a:moveTo>
                    <a:pt x="753" y="12561"/>
                  </a:moveTo>
                  <a:lnTo>
                    <a:pt x="2260" y="12561"/>
                  </a:lnTo>
                  <a:lnTo>
                    <a:pt x="2260" y="11504"/>
                  </a:lnTo>
                  <a:lnTo>
                    <a:pt x="753" y="11504"/>
                  </a:lnTo>
                  <a:lnTo>
                    <a:pt x="753" y="12561"/>
                  </a:lnTo>
                  <a:close/>
                </a:path>
                <a:path w="21600" h="21600" extrusionOk="0">
                  <a:moveTo>
                    <a:pt x="753" y="13970"/>
                  </a:moveTo>
                  <a:lnTo>
                    <a:pt x="2260" y="13970"/>
                  </a:lnTo>
                  <a:lnTo>
                    <a:pt x="2260" y="12913"/>
                  </a:lnTo>
                  <a:lnTo>
                    <a:pt x="753" y="12913"/>
                  </a:lnTo>
                  <a:lnTo>
                    <a:pt x="753" y="13970"/>
                  </a:lnTo>
                  <a:close/>
                </a:path>
                <a:path w="21600" h="21600" extrusionOk="0">
                  <a:moveTo>
                    <a:pt x="753" y="15378"/>
                  </a:moveTo>
                  <a:lnTo>
                    <a:pt x="2260" y="15378"/>
                  </a:lnTo>
                  <a:lnTo>
                    <a:pt x="2260" y="14322"/>
                  </a:lnTo>
                  <a:lnTo>
                    <a:pt x="753" y="14322"/>
                  </a:lnTo>
                  <a:lnTo>
                    <a:pt x="753" y="15378"/>
                  </a:lnTo>
                  <a:close/>
                </a:path>
                <a:path w="21600" h="21600" extrusionOk="0">
                  <a:moveTo>
                    <a:pt x="753" y="16787"/>
                  </a:moveTo>
                  <a:lnTo>
                    <a:pt x="2260" y="16787"/>
                  </a:lnTo>
                  <a:lnTo>
                    <a:pt x="2260" y="15730"/>
                  </a:lnTo>
                  <a:lnTo>
                    <a:pt x="753" y="15730"/>
                  </a:lnTo>
                  <a:lnTo>
                    <a:pt x="753" y="16787"/>
                  </a:lnTo>
                  <a:close/>
                </a:path>
                <a:path w="21600" h="21600" extrusionOk="0">
                  <a:moveTo>
                    <a:pt x="753" y="18196"/>
                  </a:moveTo>
                  <a:lnTo>
                    <a:pt x="2260" y="18196"/>
                  </a:lnTo>
                  <a:lnTo>
                    <a:pt x="2260" y="17139"/>
                  </a:lnTo>
                  <a:lnTo>
                    <a:pt x="753" y="17139"/>
                  </a:lnTo>
                  <a:lnTo>
                    <a:pt x="753" y="18196"/>
                  </a:lnTo>
                  <a:close/>
                </a:path>
                <a:path w="21600" h="21600" extrusionOk="0">
                  <a:moveTo>
                    <a:pt x="753" y="19604"/>
                  </a:moveTo>
                  <a:lnTo>
                    <a:pt x="2260" y="19604"/>
                  </a:lnTo>
                  <a:lnTo>
                    <a:pt x="2260" y="18548"/>
                  </a:lnTo>
                  <a:lnTo>
                    <a:pt x="753" y="18548"/>
                  </a:lnTo>
                  <a:lnTo>
                    <a:pt x="753" y="19604"/>
                  </a:lnTo>
                  <a:close/>
                </a:path>
                <a:path w="21600" h="21600" extrusionOk="0">
                  <a:moveTo>
                    <a:pt x="753" y="21013"/>
                  </a:moveTo>
                  <a:lnTo>
                    <a:pt x="2260" y="21013"/>
                  </a:lnTo>
                  <a:lnTo>
                    <a:pt x="2260" y="19957"/>
                  </a:lnTo>
                  <a:lnTo>
                    <a:pt x="753" y="19957"/>
                  </a:lnTo>
                  <a:lnTo>
                    <a:pt x="753" y="21013"/>
                  </a:lnTo>
                  <a:close/>
                </a:path>
                <a:path w="21600" h="21600" extrusionOk="0">
                  <a:moveTo>
                    <a:pt x="19340" y="1409"/>
                  </a:moveTo>
                  <a:lnTo>
                    <a:pt x="20595" y="1409"/>
                  </a:lnTo>
                  <a:lnTo>
                    <a:pt x="20595" y="352"/>
                  </a:lnTo>
                  <a:lnTo>
                    <a:pt x="19340" y="352"/>
                  </a:lnTo>
                  <a:lnTo>
                    <a:pt x="19340" y="1409"/>
                  </a:lnTo>
                  <a:close/>
                </a:path>
                <a:path w="21600" h="21600" extrusionOk="0">
                  <a:moveTo>
                    <a:pt x="19340" y="2700"/>
                  </a:moveTo>
                  <a:lnTo>
                    <a:pt x="20595" y="2700"/>
                  </a:lnTo>
                  <a:lnTo>
                    <a:pt x="20595" y="1643"/>
                  </a:lnTo>
                  <a:lnTo>
                    <a:pt x="19340" y="1643"/>
                  </a:lnTo>
                  <a:lnTo>
                    <a:pt x="19340" y="2700"/>
                  </a:lnTo>
                  <a:close/>
                </a:path>
                <a:path w="21600" h="21600" extrusionOk="0">
                  <a:moveTo>
                    <a:pt x="19340" y="4109"/>
                  </a:moveTo>
                  <a:lnTo>
                    <a:pt x="20595" y="4109"/>
                  </a:lnTo>
                  <a:lnTo>
                    <a:pt x="20595" y="3052"/>
                  </a:lnTo>
                  <a:lnTo>
                    <a:pt x="19340" y="3052"/>
                  </a:lnTo>
                  <a:lnTo>
                    <a:pt x="19340" y="4109"/>
                  </a:lnTo>
                  <a:close/>
                </a:path>
                <a:path w="21600" h="21600" extrusionOk="0">
                  <a:moveTo>
                    <a:pt x="19340" y="5517"/>
                  </a:moveTo>
                  <a:lnTo>
                    <a:pt x="20595" y="5517"/>
                  </a:lnTo>
                  <a:lnTo>
                    <a:pt x="20595" y="4461"/>
                  </a:lnTo>
                  <a:lnTo>
                    <a:pt x="19340" y="4461"/>
                  </a:lnTo>
                  <a:lnTo>
                    <a:pt x="19340" y="5517"/>
                  </a:lnTo>
                  <a:close/>
                </a:path>
                <a:path w="21600" h="21600" extrusionOk="0">
                  <a:moveTo>
                    <a:pt x="19340" y="6926"/>
                  </a:moveTo>
                  <a:lnTo>
                    <a:pt x="20595" y="6926"/>
                  </a:lnTo>
                  <a:lnTo>
                    <a:pt x="20595" y="5870"/>
                  </a:lnTo>
                  <a:lnTo>
                    <a:pt x="19340" y="5870"/>
                  </a:lnTo>
                  <a:lnTo>
                    <a:pt x="19340" y="6926"/>
                  </a:lnTo>
                  <a:close/>
                </a:path>
                <a:path w="21600" h="21600" extrusionOk="0">
                  <a:moveTo>
                    <a:pt x="19340" y="8335"/>
                  </a:moveTo>
                  <a:lnTo>
                    <a:pt x="20595" y="8335"/>
                  </a:lnTo>
                  <a:lnTo>
                    <a:pt x="20595" y="7278"/>
                  </a:lnTo>
                  <a:lnTo>
                    <a:pt x="19340" y="7278"/>
                  </a:lnTo>
                  <a:lnTo>
                    <a:pt x="19340" y="8335"/>
                  </a:lnTo>
                  <a:close/>
                </a:path>
                <a:path w="21600" h="21600" extrusionOk="0">
                  <a:moveTo>
                    <a:pt x="19340" y="9743"/>
                  </a:moveTo>
                  <a:lnTo>
                    <a:pt x="20595" y="9743"/>
                  </a:lnTo>
                  <a:lnTo>
                    <a:pt x="20595" y="8687"/>
                  </a:lnTo>
                  <a:lnTo>
                    <a:pt x="19340" y="8687"/>
                  </a:lnTo>
                  <a:lnTo>
                    <a:pt x="19340" y="9743"/>
                  </a:lnTo>
                  <a:close/>
                </a:path>
                <a:path w="21600" h="21600" extrusionOk="0">
                  <a:moveTo>
                    <a:pt x="19340" y="11152"/>
                  </a:moveTo>
                  <a:lnTo>
                    <a:pt x="20595" y="11152"/>
                  </a:lnTo>
                  <a:lnTo>
                    <a:pt x="20595" y="10096"/>
                  </a:lnTo>
                  <a:lnTo>
                    <a:pt x="19340" y="10096"/>
                  </a:lnTo>
                  <a:lnTo>
                    <a:pt x="19340" y="11152"/>
                  </a:lnTo>
                  <a:close/>
                </a:path>
                <a:path w="21600" h="21600" extrusionOk="0">
                  <a:moveTo>
                    <a:pt x="19340" y="12561"/>
                  </a:moveTo>
                  <a:lnTo>
                    <a:pt x="20595" y="12561"/>
                  </a:lnTo>
                  <a:lnTo>
                    <a:pt x="20595" y="11504"/>
                  </a:lnTo>
                  <a:lnTo>
                    <a:pt x="19340" y="11504"/>
                  </a:lnTo>
                  <a:lnTo>
                    <a:pt x="19340" y="12561"/>
                  </a:lnTo>
                  <a:close/>
                </a:path>
                <a:path w="21600" h="21600" extrusionOk="0">
                  <a:moveTo>
                    <a:pt x="19340" y="13970"/>
                  </a:moveTo>
                  <a:lnTo>
                    <a:pt x="20595" y="13970"/>
                  </a:lnTo>
                  <a:lnTo>
                    <a:pt x="20595" y="12913"/>
                  </a:lnTo>
                  <a:lnTo>
                    <a:pt x="19340" y="12913"/>
                  </a:lnTo>
                  <a:lnTo>
                    <a:pt x="19340" y="13970"/>
                  </a:lnTo>
                  <a:close/>
                </a:path>
                <a:path w="21600" h="21600" extrusionOk="0">
                  <a:moveTo>
                    <a:pt x="19340" y="15378"/>
                  </a:moveTo>
                  <a:lnTo>
                    <a:pt x="20595" y="15378"/>
                  </a:lnTo>
                  <a:lnTo>
                    <a:pt x="20595" y="14322"/>
                  </a:lnTo>
                  <a:lnTo>
                    <a:pt x="19340" y="14322"/>
                  </a:lnTo>
                  <a:lnTo>
                    <a:pt x="19340" y="15378"/>
                  </a:lnTo>
                  <a:close/>
                </a:path>
                <a:path w="21600" h="21600" extrusionOk="0">
                  <a:moveTo>
                    <a:pt x="19340" y="16787"/>
                  </a:moveTo>
                  <a:lnTo>
                    <a:pt x="20595" y="16787"/>
                  </a:lnTo>
                  <a:lnTo>
                    <a:pt x="20595" y="15730"/>
                  </a:lnTo>
                  <a:lnTo>
                    <a:pt x="19340" y="15730"/>
                  </a:lnTo>
                  <a:lnTo>
                    <a:pt x="19340" y="16787"/>
                  </a:lnTo>
                  <a:close/>
                </a:path>
                <a:path w="21600" h="21600" extrusionOk="0">
                  <a:moveTo>
                    <a:pt x="19340" y="18196"/>
                  </a:moveTo>
                  <a:lnTo>
                    <a:pt x="20595" y="18196"/>
                  </a:lnTo>
                  <a:lnTo>
                    <a:pt x="20595" y="17139"/>
                  </a:lnTo>
                  <a:lnTo>
                    <a:pt x="19340" y="17139"/>
                  </a:lnTo>
                  <a:lnTo>
                    <a:pt x="19340" y="18196"/>
                  </a:lnTo>
                  <a:close/>
                </a:path>
                <a:path w="21600" h="21600" extrusionOk="0">
                  <a:moveTo>
                    <a:pt x="19340" y="19604"/>
                  </a:moveTo>
                  <a:lnTo>
                    <a:pt x="20595" y="19604"/>
                  </a:lnTo>
                  <a:lnTo>
                    <a:pt x="20595" y="18548"/>
                  </a:lnTo>
                  <a:lnTo>
                    <a:pt x="19340" y="18548"/>
                  </a:lnTo>
                  <a:lnTo>
                    <a:pt x="19340" y="19604"/>
                  </a:lnTo>
                  <a:close/>
                </a:path>
                <a:path w="21600" h="21600" extrusionOk="0">
                  <a:moveTo>
                    <a:pt x="19340" y="21013"/>
                  </a:moveTo>
                  <a:lnTo>
                    <a:pt x="20595" y="21013"/>
                  </a:lnTo>
                  <a:lnTo>
                    <a:pt x="20595" y="19957"/>
                  </a:lnTo>
                  <a:lnTo>
                    <a:pt x="19340" y="19957"/>
                  </a:lnTo>
                  <a:lnTo>
                    <a:pt x="19340" y="21013"/>
                  </a:lnTo>
                  <a:close/>
                </a:path>
              </a:pathLst>
            </a:custGeom>
            <a:solidFill>
              <a:schemeClr val="bg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Sound"/>
            <p:cNvSpPr>
              <a:spLocks noEditPoints="1" noChangeArrowheads="1"/>
            </p:cNvSpPr>
            <p:nvPr/>
          </p:nvSpPr>
          <p:spPr bwMode="auto">
            <a:xfrm>
              <a:off x="2724" y="1584"/>
              <a:ext cx="1008" cy="768"/>
            </a:xfrm>
            <a:custGeom>
              <a:avLst/>
              <a:gdLst>
                <a:gd name="T0" fmla="*/ 11164 w 21600"/>
                <a:gd name="T1" fmla="*/ 21159 h 21600"/>
                <a:gd name="T2" fmla="*/ 11164 w 21600"/>
                <a:gd name="T3" fmla="*/ 0 h 21600"/>
                <a:gd name="T4" fmla="*/ 0 w 21600"/>
                <a:gd name="T5" fmla="*/ 10800 h 21600"/>
                <a:gd name="T6" fmla="*/ 21600 w 21600"/>
                <a:gd name="T7" fmla="*/ 10800 h 21600"/>
                <a:gd name="T8" fmla="*/ 242 w 21600"/>
                <a:gd name="T9" fmla="*/ 7604 h 21600"/>
                <a:gd name="T10" fmla="*/ 10760 w 21600"/>
                <a:gd name="T11" fmla="*/ 13555 h 21600"/>
              </a:gdLst>
              <a:ahLst/>
              <a:cxnLst>
                <a:cxn ang="0">
                  <a:pos x="T0" y="T1"/>
                </a:cxn>
                <a:cxn ang="0">
                  <a:pos x="T2" y="T3"/>
                </a:cxn>
                <a:cxn ang="0">
                  <a:pos x="T4" y="T5"/>
                </a:cxn>
                <a:cxn ang="0">
                  <a:pos x="T6" y="T7"/>
                </a:cxn>
              </a:cxnLst>
              <a:rect l="T8" t="T9" r="T10" b="T11"/>
              <a:pathLst>
                <a:path w="21600" h="21600">
                  <a:moveTo>
                    <a:pt x="0" y="7273"/>
                  </a:moveTo>
                  <a:lnTo>
                    <a:pt x="5824" y="7273"/>
                  </a:lnTo>
                  <a:lnTo>
                    <a:pt x="11164" y="0"/>
                  </a:lnTo>
                  <a:lnTo>
                    <a:pt x="11164" y="21159"/>
                  </a:lnTo>
                  <a:lnTo>
                    <a:pt x="5824" y="13885"/>
                  </a:lnTo>
                  <a:lnTo>
                    <a:pt x="0" y="13885"/>
                  </a:lnTo>
                  <a:lnTo>
                    <a:pt x="0" y="7273"/>
                  </a:lnTo>
                  <a:close/>
                </a:path>
                <a:path w="21600" h="21600">
                  <a:moveTo>
                    <a:pt x="13024" y="7273"/>
                  </a:moveTo>
                  <a:lnTo>
                    <a:pt x="13591" y="6722"/>
                  </a:lnTo>
                  <a:lnTo>
                    <a:pt x="13833" y="7548"/>
                  </a:lnTo>
                  <a:lnTo>
                    <a:pt x="14076" y="8485"/>
                  </a:lnTo>
                  <a:lnTo>
                    <a:pt x="14157" y="9367"/>
                  </a:lnTo>
                  <a:lnTo>
                    <a:pt x="14197" y="10524"/>
                  </a:lnTo>
                  <a:lnTo>
                    <a:pt x="14197" y="11406"/>
                  </a:lnTo>
                  <a:lnTo>
                    <a:pt x="14116" y="12012"/>
                  </a:lnTo>
                  <a:lnTo>
                    <a:pt x="13995" y="12728"/>
                  </a:lnTo>
                  <a:lnTo>
                    <a:pt x="13833" y="13444"/>
                  </a:lnTo>
                  <a:lnTo>
                    <a:pt x="13712" y="14106"/>
                  </a:lnTo>
                  <a:lnTo>
                    <a:pt x="13591" y="14546"/>
                  </a:lnTo>
                  <a:lnTo>
                    <a:pt x="13065" y="13885"/>
                  </a:lnTo>
                  <a:lnTo>
                    <a:pt x="13307" y="12893"/>
                  </a:lnTo>
                  <a:lnTo>
                    <a:pt x="13469" y="11791"/>
                  </a:lnTo>
                  <a:lnTo>
                    <a:pt x="13550" y="10910"/>
                  </a:lnTo>
                  <a:lnTo>
                    <a:pt x="13591" y="10138"/>
                  </a:lnTo>
                  <a:lnTo>
                    <a:pt x="13469" y="9367"/>
                  </a:lnTo>
                  <a:lnTo>
                    <a:pt x="13388" y="8595"/>
                  </a:lnTo>
                  <a:lnTo>
                    <a:pt x="13267" y="7934"/>
                  </a:lnTo>
                  <a:lnTo>
                    <a:pt x="13024" y="7273"/>
                  </a:lnTo>
                  <a:close/>
                </a:path>
                <a:path w="21600" h="21600">
                  <a:moveTo>
                    <a:pt x="16382" y="3967"/>
                  </a:moveTo>
                  <a:lnTo>
                    <a:pt x="16786" y="5179"/>
                  </a:lnTo>
                  <a:lnTo>
                    <a:pt x="17150" y="6612"/>
                  </a:lnTo>
                  <a:lnTo>
                    <a:pt x="17474" y="8651"/>
                  </a:lnTo>
                  <a:lnTo>
                    <a:pt x="17595" y="9753"/>
                  </a:lnTo>
                  <a:lnTo>
                    <a:pt x="17635" y="12012"/>
                  </a:lnTo>
                  <a:lnTo>
                    <a:pt x="17393" y="13665"/>
                  </a:lnTo>
                  <a:lnTo>
                    <a:pt x="17150" y="15208"/>
                  </a:lnTo>
                  <a:lnTo>
                    <a:pt x="16786" y="16310"/>
                  </a:lnTo>
                  <a:lnTo>
                    <a:pt x="16341" y="17687"/>
                  </a:lnTo>
                  <a:lnTo>
                    <a:pt x="15815" y="17081"/>
                  </a:lnTo>
                  <a:lnTo>
                    <a:pt x="16503" y="14602"/>
                  </a:lnTo>
                  <a:lnTo>
                    <a:pt x="16786" y="13169"/>
                  </a:lnTo>
                  <a:lnTo>
                    <a:pt x="16867" y="12012"/>
                  </a:lnTo>
                  <a:lnTo>
                    <a:pt x="16867" y="9642"/>
                  </a:lnTo>
                  <a:lnTo>
                    <a:pt x="16705" y="7989"/>
                  </a:lnTo>
                  <a:lnTo>
                    <a:pt x="16422" y="6612"/>
                  </a:lnTo>
                  <a:lnTo>
                    <a:pt x="16220" y="5675"/>
                  </a:lnTo>
                  <a:lnTo>
                    <a:pt x="15856" y="4518"/>
                  </a:lnTo>
                  <a:lnTo>
                    <a:pt x="16382" y="3967"/>
                  </a:lnTo>
                  <a:close/>
                </a:path>
                <a:path w="21600" h="21600">
                  <a:moveTo>
                    <a:pt x="18889" y="1377"/>
                  </a:moveTo>
                  <a:lnTo>
                    <a:pt x="19415" y="826"/>
                  </a:lnTo>
                  <a:lnTo>
                    <a:pt x="20194" y="2576"/>
                  </a:lnTo>
                  <a:lnTo>
                    <a:pt x="20831" y="4683"/>
                  </a:lnTo>
                  <a:lnTo>
                    <a:pt x="21357" y="7204"/>
                  </a:lnTo>
                  <a:lnTo>
                    <a:pt x="21650" y="9450"/>
                  </a:lnTo>
                  <a:lnTo>
                    <a:pt x="21600" y="12301"/>
                  </a:lnTo>
                  <a:lnTo>
                    <a:pt x="21215" y="15938"/>
                  </a:lnTo>
                  <a:lnTo>
                    <a:pt x="20629" y="18348"/>
                  </a:lnTo>
                  <a:lnTo>
                    <a:pt x="19415" y="21655"/>
                  </a:lnTo>
                  <a:lnTo>
                    <a:pt x="18889" y="21159"/>
                  </a:lnTo>
                  <a:lnTo>
                    <a:pt x="19901" y="18404"/>
                  </a:lnTo>
                  <a:lnTo>
                    <a:pt x="20467" y="15593"/>
                  </a:lnTo>
                  <a:lnTo>
                    <a:pt x="20791" y="12342"/>
                  </a:lnTo>
                  <a:lnTo>
                    <a:pt x="20871" y="9532"/>
                  </a:lnTo>
                  <a:lnTo>
                    <a:pt x="20629" y="7411"/>
                  </a:lnTo>
                  <a:lnTo>
                    <a:pt x="20062" y="4628"/>
                  </a:lnTo>
                  <a:lnTo>
                    <a:pt x="19415" y="2810"/>
                  </a:lnTo>
                  <a:lnTo>
                    <a:pt x="18889" y="1377"/>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048" name="Photo"/>
            <p:cNvSpPr>
              <a:spLocks noEditPoints="1" noChangeArrowheads="1"/>
            </p:cNvSpPr>
            <p:nvPr/>
          </p:nvSpPr>
          <p:spPr bwMode="auto">
            <a:xfrm>
              <a:off x="3108" y="2040"/>
              <a:ext cx="936" cy="696"/>
            </a:xfrm>
            <a:custGeom>
              <a:avLst/>
              <a:gdLst>
                <a:gd name="T0" fmla="*/ 0 w 21600"/>
                <a:gd name="T1" fmla="*/ 3085 h 21600"/>
                <a:gd name="T2" fmla="*/ 10800 w 21600"/>
                <a:gd name="T3" fmla="*/ 0 h 21600"/>
                <a:gd name="T4" fmla="*/ 21600 w 21600"/>
                <a:gd name="T5" fmla="*/ 3085 h 21600"/>
                <a:gd name="T6" fmla="*/ 21600 w 21600"/>
                <a:gd name="T7" fmla="*/ 10800 h 21600"/>
                <a:gd name="T8" fmla="*/ 21600 w 21600"/>
                <a:gd name="T9" fmla="*/ 21600 h 21600"/>
                <a:gd name="T10" fmla="*/ 10800 w 21600"/>
                <a:gd name="T11" fmla="*/ 21800 h 21600"/>
                <a:gd name="T12" fmla="*/ 0 w 21600"/>
                <a:gd name="T13" fmla="*/ 21600 h 21600"/>
                <a:gd name="T14" fmla="*/ 0 w 21600"/>
                <a:gd name="T15" fmla="*/ 10800 h 21600"/>
                <a:gd name="T16" fmla="*/ 7778 w 21600"/>
                <a:gd name="T17" fmla="*/ 8228 h 21600"/>
                <a:gd name="T18" fmla="*/ 13757 w 21600"/>
                <a:gd name="T19" fmla="*/ 16886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0" y="21600"/>
                  </a:moveTo>
                  <a:lnTo>
                    <a:pt x="0" y="3085"/>
                  </a:lnTo>
                  <a:lnTo>
                    <a:pt x="1542" y="3085"/>
                  </a:lnTo>
                  <a:lnTo>
                    <a:pt x="1542" y="1028"/>
                  </a:lnTo>
                  <a:lnTo>
                    <a:pt x="3857" y="1028"/>
                  </a:lnTo>
                  <a:lnTo>
                    <a:pt x="3857" y="3085"/>
                  </a:lnTo>
                  <a:lnTo>
                    <a:pt x="5400" y="3085"/>
                  </a:lnTo>
                  <a:lnTo>
                    <a:pt x="6942" y="0"/>
                  </a:lnTo>
                  <a:lnTo>
                    <a:pt x="14657" y="0"/>
                  </a:lnTo>
                  <a:lnTo>
                    <a:pt x="16200" y="3085"/>
                  </a:lnTo>
                  <a:lnTo>
                    <a:pt x="21600" y="3085"/>
                  </a:lnTo>
                  <a:lnTo>
                    <a:pt x="21600" y="21600"/>
                  </a:lnTo>
                  <a:lnTo>
                    <a:pt x="0" y="21600"/>
                  </a:lnTo>
                  <a:close/>
                </a:path>
                <a:path w="21600" h="21600" extrusionOk="0">
                  <a:moveTo>
                    <a:pt x="0" y="3085"/>
                  </a:moveTo>
                  <a:lnTo>
                    <a:pt x="21600" y="3085"/>
                  </a:lnTo>
                  <a:lnTo>
                    <a:pt x="21600" y="21600"/>
                  </a:lnTo>
                  <a:lnTo>
                    <a:pt x="0" y="21600"/>
                  </a:lnTo>
                  <a:lnTo>
                    <a:pt x="0" y="3085"/>
                  </a:lnTo>
                  <a:close/>
                </a:path>
                <a:path w="21600" h="21600" extrusionOk="0">
                  <a:moveTo>
                    <a:pt x="10800" y="4800"/>
                  </a:moveTo>
                  <a:lnTo>
                    <a:pt x="11925" y="4971"/>
                  </a:lnTo>
                  <a:lnTo>
                    <a:pt x="13017" y="5442"/>
                  </a:lnTo>
                  <a:lnTo>
                    <a:pt x="14046" y="6128"/>
                  </a:lnTo>
                  <a:lnTo>
                    <a:pt x="14914" y="7071"/>
                  </a:lnTo>
                  <a:lnTo>
                    <a:pt x="15621" y="8271"/>
                  </a:lnTo>
                  <a:lnTo>
                    <a:pt x="16167" y="9514"/>
                  </a:lnTo>
                  <a:lnTo>
                    <a:pt x="16425" y="11014"/>
                  </a:lnTo>
                  <a:lnTo>
                    <a:pt x="16585" y="12471"/>
                  </a:lnTo>
                  <a:lnTo>
                    <a:pt x="16489" y="14014"/>
                  </a:lnTo>
                  <a:lnTo>
                    <a:pt x="16135" y="15471"/>
                  </a:lnTo>
                  <a:lnTo>
                    <a:pt x="15621" y="16800"/>
                  </a:lnTo>
                  <a:lnTo>
                    <a:pt x="14914" y="18000"/>
                  </a:lnTo>
                  <a:lnTo>
                    <a:pt x="14046" y="18942"/>
                  </a:lnTo>
                  <a:lnTo>
                    <a:pt x="13050" y="19671"/>
                  </a:lnTo>
                  <a:lnTo>
                    <a:pt x="11925" y="20057"/>
                  </a:lnTo>
                  <a:lnTo>
                    <a:pt x="10832" y="20185"/>
                  </a:lnTo>
                  <a:lnTo>
                    <a:pt x="9675" y="20142"/>
                  </a:lnTo>
                  <a:lnTo>
                    <a:pt x="8582" y="19628"/>
                  </a:lnTo>
                  <a:lnTo>
                    <a:pt x="7553" y="18942"/>
                  </a:lnTo>
                  <a:lnTo>
                    <a:pt x="6717" y="17957"/>
                  </a:lnTo>
                  <a:lnTo>
                    <a:pt x="5946" y="16842"/>
                  </a:lnTo>
                  <a:lnTo>
                    <a:pt x="5464" y="15514"/>
                  </a:lnTo>
                  <a:lnTo>
                    <a:pt x="5078" y="14014"/>
                  </a:lnTo>
                  <a:lnTo>
                    <a:pt x="5014" y="12514"/>
                  </a:lnTo>
                  <a:lnTo>
                    <a:pt x="5110" y="11014"/>
                  </a:lnTo>
                  <a:lnTo>
                    <a:pt x="5528" y="9557"/>
                  </a:lnTo>
                  <a:lnTo>
                    <a:pt x="6010" y="8228"/>
                  </a:lnTo>
                  <a:lnTo>
                    <a:pt x="6750" y="7114"/>
                  </a:lnTo>
                  <a:lnTo>
                    <a:pt x="7650" y="6085"/>
                  </a:lnTo>
                  <a:lnTo>
                    <a:pt x="8614" y="5400"/>
                  </a:lnTo>
                  <a:lnTo>
                    <a:pt x="9707" y="4971"/>
                  </a:lnTo>
                  <a:lnTo>
                    <a:pt x="10800" y="4800"/>
                  </a:lnTo>
                  <a:close/>
                </a:path>
                <a:path w="21600" h="21600" extrusionOk="0">
                  <a:moveTo>
                    <a:pt x="8003" y="8057"/>
                  </a:moveTo>
                  <a:lnTo>
                    <a:pt x="8807" y="7371"/>
                  </a:lnTo>
                  <a:lnTo>
                    <a:pt x="9546" y="6985"/>
                  </a:lnTo>
                  <a:lnTo>
                    <a:pt x="10446" y="6771"/>
                  </a:lnTo>
                  <a:lnTo>
                    <a:pt x="11217" y="6771"/>
                  </a:lnTo>
                  <a:lnTo>
                    <a:pt x="12053" y="7028"/>
                  </a:lnTo>
                  <a:lnTo>
                    <a:pt x="12889" y="7457"/>
                  </a:lnTo>
                  <a:lnTo>
                    <a:pt x="13628" y="8100"/>
                  </a:lnTo>
                  <a:lnTo>
                    <a:pt x="14175" y="8871"/>
                  </a:lnTo>
                  <a:lnTo>
                    <a:pt x="14625" y="9814"/>
                  </a:lnTo>
                  <a:lnTo>
                    <a:pt x="14978" y="10885"/>
                  </a:lnTo>
                  <a:lnTo>
                    <a:pt x="15171" y="12042"/>
                  </a:lnTo>
                  <a:lnTo>
                    <a:pt x="15107" y="13114"/>
                  </a:lnTo>
                  <a:lnTo>
                    <a:pt x="15042" y="14228"/>
                  </a:lnTo>
                  <a:lnTo>
                    <a:pt x="14689" y="15257"/>
                  </a:lnTo>
                  <a:lnTo>
                    <a:pt x="14207" y="16285"/>
                  </a:lnTo>
                  <a:lnTo>
                    <a:pt x="13596" y="17057"/>
                  </a:lnTo>
                  <a:lnTo>
                    <a:pt x="12889" y="17657"/>
                  </a:lnTo>
                  <a:lnTo>
                    <a:pt x="12053" y="18085"/>
                  </a:lnTo>
                  <a:lnTo>
                    <a:pt x="11185" y="18257"/>
                  </a:lnTo>
                  <a:lnTo>
                    <a:pt x="10414" y="18214"/>
                  </a:lnTo>
                  <a:lnTo>
                    <a:pt x="9546" y="18042"/>
                  </a:lnTo>
                  <a:lnTo>
                    <a:pt x="8742" y="17614"/>
                  </a:lnTo>
                  <a:lnTo>
                    <a:pt x="8003" y="17014"/>
                  </a:lnTo>
                  <a:lnTo>
                    <a:pt x="7457" y="16242"/>
                  </a:lnTo>
                  <a:lnTo>
                    <a:pt x="6975" y="15257"/>
                  </a:lnTo>
                  <a:lnTo>
                    <a:pt x="6653" y="14142"/>
                  </a:lnTo>
                  <a:lnTo>
                    <a:pt x="6492" y="13114"/>
                  </a:lnTo>
                  <a:lnTo>
                    <a:pt x="6525" y="11914"/>
                  </a:lnTo>
                  <a:lnTo>
                    <a:pt x="6621" y="10842"/>
                  </a:lnTo>
                  <a:lnTo>
                    <a:pt x="6942" y="9771"/>
                  </a:lnTo>
                  <a:lnTo>
                    <a:pt x="7457" y="8785"/>
                  </a:lnTo>
                  <a:lnTo>
                    <a:pt x="8003" y="8057"/>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049" name="Music"/>
            <p:cNvSpPr>
              <a:spLocks noEditPoints="1" noChangeArrowheads="1"/>
            </p:cNvSpPr>
            <p:nvPr/>
          </p:nvSpPr>
          <p:spPr bwMode="auto">
            <a:xfrm>
              <a:off x="3216" y="2448"/>
              <a:ext cx="768" cy="672"/>
            </a:xfrm>
            <a:custGeom>
              <a:avLst/>
              <a:gdLst>
                <a:gd name="T0" fmla="*/ 7352 w 21600"/>
                <a:gd name="T1" fmla="*/ 46 h 21600"/>
                <a:gd name="T2" fmla="*/ 7373 w 21600"/>
                <a:gd name="T3" fmla="*/ 9900 h 21600"/>
                <a:gd name="T4" fmla="*/ 21683 w 21600"/>
                <a:gd name="T5" fmla="*/ 10061 h 21600"/>
                <a:gd name="T6" fmla="*/ 7352 w 21600"/>
                <a:gd name="T7" fmla="*/ 46 h 21600"/>
                <a:gd name="T8" fmla="*/ 21600 w 21600"/>
                <a:gd name="T9" fmla="*/ 0 h 21600"/>
                <a:gd name="T10" fmla="*/ 7975 w 21600"/>
                <a:gd name="T11" fmla="*/ 923 h 21600"/>
                <a:gd name="T12" fmla="*/ 20935 w 21600"/>
                <a:gd name="T13" fmla="*/ 5354 h 21600"/>
              </a:gdLst>
              <a:ahLst/>
              <a:cxnLst>
                <a:cxn ang="0">
                  <a:pos x="T0" y="T1"/>
                </a:cxn>
                <a:cxn ang="0">
                  <a:pos x="T2" y="T3"/>
                </a:cxn>
                <a:cxn ang="0">
                  <a:pos x="T4" y="T5"/>
                </a:cxn>
                <a:cxn ang="0">
                  <a:pos x="T6" y="T7"/>
                </a:cxn>
                <a:cxn ang="0">
                  <a:pos x="T8" y="T9"/>
                </a:cxn>
              </a:cxnLst>
              <a:rect l="T10" t="T11" r="T12" b="T13"/>
              <a:pathLst>
                <a:path w="21600" h="21600">
                  <a:moveTo>
                    <a:pt x="7352" y="46"/>
                  </a:moveTo>
                  <a:lnTo>
                    <a:pt x="7373" y="9900"/>
                  </a:lnTo>
                  <a:lnTo>
                    <a:pt x="7352" y="16107"/>
                  </a:lnTo>
                  <a:lnTo>
                    <a:pt x="7103" y="15969"/>
                  </a:lnTo>
                  <a:lnTo>
                    <a:pt x="6729" y="15692"/>
                  </a:lnTo>
                  <a:lnTo>
                    <a:pt x="6355" y="15553"/>
                  </a:lnTo>
                  <a:lnTo>
                    <a:pt x="5981" y="15415"/>
                  </a:lnTo>
                  <a:lnTo>
                    <a:pt x="5607" y="15276"/>
                  </a:lnTo>
                  <a:lnTo>
                    <a:pt x="5109" y="15138"/>
                  </a:lnTo>
                  <a:lnTo>
                    <a:pt x="4735" y="15138"/>
                  </a:lnTo>
                  <a:lnTo>
                    <a:pt x="4236" y="15138"/>
                  </a:lnTo>
                  <a:lnTo>
                    <a:pt x="3364" y="15138"/>
                  </a:lnTo>
                  <a:lnTo>
                    <a:pt x="2616" y="15276"/>
                  </a:lnTo>
                  <a:lnTo>
                    <a:pt x="1869" y="15692"/>
                  </a:lnTo>
                  <a:lnTo>
                    <a:pt x="1246" y="15969"/>
                  </a:lnTo>
                  <a:lnTo>
                    <a:pt x="747" y="16523"/>
                  </a:lnTo>
                  <a:lnTo>
                    <a:pt x="373" y="17076"/>
                  </a:lnTo>
                  <a:lnTo>
                    <a:pt x="124" y="17630"/>
                  </a:lnTo>
                  <a:lnTo>
                    <a:pt x="0" y="18323"/>
                  </a:lnTo>
                  <a:lnTo>
                    <a:pt x="124" y="19015"/>
                  </a:lnTo>
                  <a:lnTo>
                    <a:pt x="373" y="19569"/>
                  </a:lnTo>
                  <a:lnTo>
                    <a:pt x="747" y="20123"/>
                  </a:lnTo>
                  <a:lnTo>
                    <a:pt x="1246" y="20676"/>
                  </a:lnTo>
                  <a:lnTo>
                    <a:pt x="1869" y="21092"/>
                  </a:lnTo>
                  <a:lnTo>
                    <a:pt x="2616" y="21369"/>
                  </a:lnTo>
                  <a:lnTo>
                    <a:pt x="3364" y="21507"/>
                  </a:lnTo>
                  <a:lnTo>
                    <a:pt x="4236" y="21646"/>
                  </a:lnTo>
                  <a:lnTo>
                    <a:pt x="5109" y="21507"/>
                  </a:lnTo>
                  <a:lnTo>
                    <a:pt x="5856" y="21369"/>
                  </a:lnTo>
                  <a:lnTo>
                    <a:pt x="6604" y="21092"/>
                  </a:lnTo>
                  <a:lnTo>
                    <a:pt x="7227" y="20676"/>
                  </a:lnTo>
                  <a:lnTo>
                    <a:pt x="7726" y="20123"/>
                  </a:lnTo>
                  <a:lnTo>
                    <a:pt x="8100" y="19569"/>
                  </a:lnTo>
                  <a:lnTo>
                    <a:pt x="8349" y="19015"/>
                  </a:lnTo>
                  <a:lnTo>
                    <a:pt x="8473" y="18323"/>
                  </a:lnTo>
                  <a:lnTo>
                    <a:pt x="8473" y="6276"/>
                  </a:lnTo>
                  <a:lnTo>
                    <a:pt x="20561" y="6276"/>
                  </a:lnTo>
                  <a:lnTo>
                    <a:pt x="20561" y="16107"/>
                  </a:lnTo>
                  <a:lnTo>
                    <a:pt x="20187" y="15830"/>
                  </a:lnTo>
                  <a:lnTo>
                    <a:pt x="19938" y="15692"/>
                  </a:lnTo>
                  <a:lnTo>
                    <a:pt x="19564" y="15553"/>
                  </a:lnTo>
                  <a:lnTo>
                    <a:pt x="19190" y="15415"/>
                  </a:lnTo>
                  <a:lnTo>
                    <a:pt x="18692" y="15276"/>
                  </a:lnTo>
                  <a:lnTo>
                    <a:pt x="18318" y="15138"/>
                  </a:lnTo>
                  <a:lnTo>
                    <a:pt x="17944" y="15138"/>
                  </a:lnTo>
                  <a:lnTo>
                    <a:pt x="17446" y="15138"/>
                  </a:lnTo>
                  <a:lnTo>
                    <a:pt x="16573" y="15138"/>
                  </a:lnTo>
                  <a:lnTo>
                    <a:pt x="15826" y="15276"/>
                  </a:lnTo>
                  <a:lnTo>
                    <a:pt x="15078" y="15692"/>
                  </a:lnTo>
                  <a:lnTo>
                    <a:pt x="14455" y="15969"/>
                  </a:lnTo>
                  <a:lnTo>
                    <a:pt x="13956" y="16523"/>
                  </a:lnTo>
                  <a:lnTo>
                    <a:pt x="13583" y="17076"/>
                  </a:lnTo>
                  <a:lnTo>
                    <a:pt x="13333" y="17630"/>
                  </a:lnTo>
                  <a:lnTo>
                    <a:pt x="13209" y="18323"/>
                  </a:lnTo>
                  <a:lnTo>
                    <a:pt x="13333" y="19015"/>
                  </a:lnTo>
                  <a:lnTo>
                    <a:pt x="13583" y="19569"/>
                  </a:lnTo>
                  <a:lnTo>
                    <a:pt x="13956" y="20123"/>
                  </a:lnTo>
                  <a:lnTo>
                    <a:pt x="14455" y="20676"/>
                  </a:lnTo>
                  <a:lnTo>
                    <a:pt x="15078" y="21092"/>
                  </a:lnTo>
                  <a:lnTo>
                    <a:pt x="15826" y="21369"/>
                  </a:lnTo>
                  <a:lnTo>
                    <a:pt x="16573" y="21507"/>
                  </a:lnTo>
                  <a:lnTo>
                    <a:pt x="17446" y="21646"/>
                  </a:lnTo>
                  <a:lnTo>
                    <a:pt x="18318" y="21507"/>
                  </a:lnTo>
                  <a:lnTo>
                    <a:pt x="19066" y="21369"/>
                  </a:lnTo>
                  <a:lnTo>
                    <a:pt x="19813" y="21092"/>
                  </a:lnTo>
                  <a:lnTo>
                    <a:pt x="20436" y="20676"/>
                  </a:lnTo>
                  <a:lnTo>
                    <a:pt x="20935" y="20123"/>
                  </a:lnTo>
                  <a:lnTo>
                    <a:pt x="21309" y="19569"/>
                  </a:lnTo>
                  <a:lnTo>
                    <a:pt x="21558" y="19015"/>
                  </a:lnTo>
                  <a:lnTo>
                    <a:pt x="21683" y="18323"/>
                  </a:lnTo>
                  <a:lnTo>
                    <a:pt x="21683" y="10061"/>
                  </a:lnTo>
                  <a:lnTo>
                    <a:pt x="21683" y="46"/>
                  </a:lnTo>
                  <a:lnTo>
                    <a:pt x="7352" y="46"/>
                  </a:lnTo>
                  <a:close/>
                </a:path>
              </a:pathLst>
            </a:custGeom>
            <a:solidFill>
              <a:schemeClr val="bg1"/>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3995704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108720"/>
            <a:ext cx="9144000" cy="620688"/>
          </a:xfrm>
          <a:prstGeom prst="rect">
            <a:avLst/>
          </a:prstGeom>
          <a:solidFill>
            <a:srgbClr val="2C3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6715345"/>
            <a:ext cx="9144000" cy="157153"/>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 y="6108720"/>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陕西师范大学</a:t>
            </a:r>
            <a:endParaRPr lang="en-US" altLang="zh-CN" b="1" dirty="0"/>
          </a:p>
          <a:p>
            <a:pPr algn="ctr"/>
            <a:r>
              <a:rPr lang="en-US" altLang="zh-CN" sz="1050" b="1" dirty="0" smtClean="0"/>
              <a:t>Shaanxi </a:t>
            </a:r>
            <a:r>
              <a:rPr lang="en-US" altLang="zh-CN" sz="1050" b="1" dirty="0"/>
              <a:t>Normal University</a:t>
            </a:r>
            <a:endParaRPr lang="zh-CN" altLang="en-US" sz="1050" b="1" dirty="0"/>
          </a:p>
        </p:txBody>
      </p:sp>
      <p:sp>
        <p:nvSpPr>
          <p:cNvPr id="5" name="矩形 4"/>
          <p:cNvSpPr/>
          <p:nvPr/>
        </p:nvSpPr>
        <p:spPr>
          <a:xfrm>
            <a:off x="6984497" y="6104764"/>
            <a:ext cx="2159503" cy="592111"/>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毕业答辩</a:t>
            </a:r>
            <a:endParaRPr lang="en-US" altLang="zh-CN" b="1" dirty="0"/>
          </a:p>
          <a:p>
            <a:pPr algn="ctr"/>
            <a:r>
              <a:rPr lang="en-US" altLang="zh-CN" sz="1200" b="1" dirty="0" smtClean="0"/>
              <a:t>bi  ye</a:t>
            </a:r>
            <a:r>
              <a:rPr lang="en-US" altLang="zh-CN" sz="1200" b="1" dirty="0"/>
              <a:t> </a:t>
            </a:r>
            <a:r>
              <a:rPr lang="en-US" altLang="zh-CN" sz="1200" b="1" dirty="0" smtClean="0"/>
              <a:t>da</a:t>
            </a:r>
            <a:r>
              <a:rPr lang="en-US" altLang="zh-CN" sz="1200" b="1" dirty="0"/>
              <a:t> </a:t>
            </a:r>
            <a:r>
              <a:rPr lang="en-US" altLang="zh-CN" sz="1200" b="1" dirty="0" err="1" smtClean="0"/>
              <a:t>bian</a:t>
            </a:r>
            <a:endParaRPr lang="en-US" altLang="zh-CN" sz="1200" b="1" dirty="0" smtClean="0"/>
          </a:p>
        </p:txBody>
      </p:sp>
      <p:grpSp>
        <p:nvGrpSpPr>
          <p:cNvPr id="6" name="组合 5"/>
          <p:cNvGrpSpPr/>
          <p:nvPr/>
        </p:nvGrpSpPr>
        <p:grpSpPr>
          <a:xfrm>
            <a:off x="3935747" y="6323973"/>
            <a:ext cx="216000" cy="216000"/>
            <a:chOff x="4571959" y="522258"/>
            <a:chExt cx="914400" cy="914400"/>
          </a:xfrm>
        </p:grpSpPr>
        <p:sp>
          <p:nvSpPr>
            <p:cNvPr id="7" name="椭圆 6"/>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849139" y="734544"/>
              <a:ext cx="360040" cy="489828"/>
              <a:chOff x="5004048" y="656169"/>
              <a:chExt cx="360040" cy="489828"/>
            </a:xfrm>
          </p:grpSpPr>
          <p:cxnSp>
            <p:nvCxnSpPr>
              <p:cNvPr id="9" name="直接连接符 8"/>
              <p:cNvCxnSpPr>
                <a:stCxn id="7"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1" name="组合 10"/>
          <p:cNvGrpSpPr/>
          <p:nvPr/>
        </p:nvGrpSpPr>
        <p:grpSpPr>
          <a:xfrm flipH="1">
            <a:off x="4997540" y="6323973"/>
            <a:ext cx="216000" cy="216000"/>
            <a:chOff x="4571959" y="522258"/>
            <a:chExt cx="914400" cy="914400"/>
          </a:xfrm>
        </p:grpSpPr>
        <p:sp>
          <p:nvSpPr>
            <p:cNvPr id="12" name="椭圆 11"/>
            <p:cNvSpPr/>
            <p:nvPr/>
          </p:nvSpPr>
          <p:spPr>
            <a:xfrm>
              <a:off x="4571959" y="522258"/>
              <a:ext cx="914400" cy="914400"/>
            </a:xfrm>
            <a:prstGeom prst="ellipse">
              <a:avLst/>
            </a:prstGeom>
            <a:solidFill>
              <a:srgbClr val="92D050"/>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849139" y="734544"/>
              <a:ext cx="360040" cy="489828"/>
              <a:chOff x="5004048" y="656169"/>
              <a:chExt cx="360040" cy="489828"/>
            </a:xfrm>
          </p:grpSpPr>
          <p:cxnSp>
            <p:nvCxnSpPr>
              <p:cNvPr id="14" name="直接连接符 13"/>
              <p:cNvCxnSpPr>
                <a:stCxn id="12" idx="7"/>
              </p:cNvCxnSpPr>
              <p:nvPr/>
            </p:nvCxnSpPr>
            <p:spPr>
              <a:xfrm flipH="1">
                <a:off x="5004048" y="656169"/>
                <a:ext cx="348400" cy="25255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04048" y="908720"/>
                <a:ext cx="360040" cy="23727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16" name="组合 15"/>
          <p:cNvGrpSpPr/>
          <p:nvPr/>
        </p:nvGrpSpPr>
        <p:grpSpPr>
          <a:xfrm>
            <a:off x="429407" y="16158"/>
            <a:ext cx="8685565" cy="578108"/>
            <a:chOff x="429407" y="16158"/>
            <a:chExt cx="8685565" cy="578108"/>
          </a:xfrm>
        </p:grpSpPr>
        <p:cxnSp>
          <p:nvCxnSpPr>
            <p:cNvPr id="17" name="直接连接符 16"/>
            <p:cNvCxnSpPr/>
            <p:nvPr/>
          </p:nvCxnSpPr>
          <p:spPr>
            <a:xfrm>
              <a:off x="2452379" y="579752"/>
              <a:ext cx="6662593" cy="0"/>
            </a:xfrm>
            <a:prstGeom prst="line">
              <a:avLst/>
            </a:prstGeom>
            <a:ln>
              <a:solidFill>
                <a:srgbClr val="E67E22"/>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29407" y="16158"/>
              <a:ext cx="2052000" cy="578108"/>
            </a:xfrm>
            <a:prstGeom prst="rect">
              <a:avLst/>
            </a:prstGeom>
            <a:solidFill>
              <a:srgbClr val="E67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研究内容</a:t>
              </a:r>
              <a:endParaRPr lang="zh-CN" altLang="en-US" sz="2800" b="1" dirty="0"/>
            </a:p>
          </p:txBody>
        </p:sp>
        <p:grpSp>
          <p:nvGrpSpPr>
            <p:cNvPr id="19" name="组合 18"/>
            <p:cNvGrpSpPr/>
            <p:nvPr/>
          </p:nvGrpSpPr>
          <p:grpSpPr>
            <a:xfrm>
              <a:off x="7751723" y="328464"/>
              <a:ext cx="556185" cy="127767"/>
              <a:chOff x="7452320" y="260647"/>
              <a:chExt cx="556185" cy="127767"/>
            </a:xfrm>
          </p:grpSpPr>
          <p:sp>
            <p:nvSpPr>
              <p:cNvPr id="20" name="椭圆 19"/>
              <p:cNvSpPr/>
              <p:nvPr/>
            </p:nvSpPr>
            <p:spPr>
              <a:xfrm>
                <a:off x="7452320" y="26427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668344" y="260648"/>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7884368" y="260647"/>
                <a:ext cx="124137" cy="124137"/>
              </a:xfrm>
              <a:prstGeom prst="ellipse">
                <a:avLst/>
              </a:prstGeom>
              <a:solidFill>
                <a:srgbClr val="47C9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22"/>
          <p:cNvSpPr/>
          <p:nvPr/>
        </p:nvSpPr>
        <p:spPr>
          <a:xfrm>
            <a:off x="611560" y="1240184"/>
            <a:ext cx="8064896" cy="576064"/>
          </a:xfrm>
          <a:prstGeom prst="rect">
            <a:avLst/>
          </a:prstGeom>
          <a:solidFill>
            <a:srgbClr val="CC82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教学微视频开发流程</a:t>
            </a:r>
            <a:endParaRPr lang="zh-CN" altLang="en-US" sz="3200" b="1" dirty="0"/>
          </a:p>
        </p:txBody>
      </p:sp>
      <p:sp>
        <p:nvSpPr>
          <p:cNvPr id="24" name="矩形 23"/>
          <p:cNvSpPr/>
          <p:nvPr/>
        </p:nvSpPr>
        <p:spPr>
          <a:xfrm>
            <a:off x="642086" y="2074000"/>
            <a:ext cx="8064896" cy="3600400"/>
          </a:xfrm>
          <a:prstGeom prst="rect">
            <a:avLst/>
          </a:prstGeom>
          <a:solidFill>
            <a:srgbClr val="3449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p>
        </p:txBody>
      </p:sp>
      <p:sp>
        <p:nvSpPr>
          <p:cNvPr id="25" name="TextBox 24"/>
          <p:cNvSpPr txBox="1"/>
          <p:nvPr/>
        </p:nvSpPr>
        <p:spPr>
          <a:xfrm>
            <a:off x="1054673"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选择主题</a:t>
            </a:r>
            <a:endParaRPr lang="zh-CN" altLang="en-US" sz="2800" b="1" dirty="0">
              <a:solidFill>
                <a:schemeClr val="bg1"/>
              </a:solidFill>
            </a:endParaRPr>
          </a:p>
        </p:txBody>
      </p:sp>
      <p:sp>
        <p:nvSpPr>
          <p:cNvPr id="26" name="TextBox 25"/>
          <p:cNvSpPr txBox="1"/>
          <p:nvPr/>
        </p:nvSpPr>
        <p:spPr>
          <a:xfrm>
            <a:off x="2683059"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设计方案</a:t>
            </a:r>
            <a:endParaRPr lang="zh-CN" altLang="en-US" sz="2800" b="1" dirty="0">
              <a:solidFill>
                <a:schemeClr val="bg1"/>
              </a:solidFill>
            </a:endParaRPr>
          </a:p>
        </p:txBody>
      </p:sp>
      <p:sp>
        <p:nvSpPr>
          <p:cNvPr id="27" name="TextBox 26"/>
          <p:cNvSpPr txBox="1"/>
          <p:nvPr/>
        </p:nvSpPr>
        <p:spPr>
          <a:xfrm>
            <a:off x="4311445"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编写稿本</a:t>
            </a:r>
            <a:endParaRPr lang="zh-CN" altLang="en-US" sz="2800" b="1" dirty="0">
              <a:solidFill>
                <a:schemeClr val="bg1"/>
              </a:solidFill>
            </a:endParaRPr>
          </a:p>
        </p:txBody>
      </p:sp>
      <p:sp>
        <p:nvSpPr>
          <p:cNvPr id="28" name="TextBox 27"/>
          <p:cNvSpPr txBox="1"/>
          <p:nvPr/>
        </p:nvSpPr>
        <p:spPr>
          <a:xfrm>
            <a:off x="5939831"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视频制作</a:t>
            </a:r>
            <a:endParaRPr lang="zh-CN" altLang="en-US" sz="2800" b="1" dirty="0">
              <a:solidFill>
                <a:schemeClr val="bg1"/>
              </a:solidFill>
            </a:endParaRPr>
          </a:p>
        </p:txBody>
      </p:sp>
      <p:sp>
        <p:nvSpPr>
          <p:cNvPr id="29" name="TextBox 28"/>
          <p:cNvSpPr txBox="1"/>
          <p:nvPr/>
        </p:nvSpPr>
        <p:spPr>
          <a:xfrm>
            <a:off x="7568218" y="3158349"/>
            <a:ext cx="615553" cy="1509388"/>
          </a:xfrm>
          <a:prstGeom prst="rect">
            <a:avLst/>
          </a:prstGeom>
          <a:solidFill>
            <a:srgbClr val="34495E"/>
          </a:solidFill>
          <a:ln>
            <a:solidFill>
              <a:schemeClr val="bg1"/>
            </a:solidFill>
          </a:ln>
        </p:spPr>
        <p:txBody>
          <a:bodyPr vert="eaVert" wrap="none" rtlCol="0">
            <a:spAutoFit/>
          </a:bodyPr>
          <a:lstStyle/>
          <a:p>
            <a:r>
              <a:rPr lang="zh-CN" altLang="en-US" sz="2800" b="1" dirty="0" smtClean="0">
                <a:solidFill>
                  <a:schemeClr val="bg1"/>
                </a:solidFill>
              </a:rPr>
              <a:t>形成视频</a:t>
            </a:r>
            <a:endParaRPr lang="zh-CN" altLang="en-US" sz="2800" b="1" dirty="0">
              <a:solidFill>
                <a:schemeClr val="bg1"/>
              </a:solidFill>
            </a:endParaRPr>
          </a:p>
        </p:txBody>
      </p:sp>
      <p:sp>
        <p:nvSpPr>
          <p:cNvPr id="30" name="TextBox 29"/>
          <p:cNvSpPr txBox="1"/>
          <p:nvPr/>
        </p:nvSpPr>
        <p:spPr>
          <a:xfrm>
            <a:off x="4399855" y="2406342"/>
            <a:ext cx="1627369" cy="523220"/>
          </a:xfrm>
          <a:prstGeom prst="rect">
            <a:avLst/>
          </a:prstGeom>
          <a:noFill/>
          <a:ln>
            <a:solidFill>
              <a:schemeClr val="bg1"/>
            </a:solidFill>
          </a:ln>
        </p:spPr>
        <p:txBody>
          <a:bodyPr wrap="none" rtlCol="0">
            <a:spAutoFit/>
          </a:bodyPr>
          <a:lstStyle/>
          <a:p>
            <a:r>
              <a:rPr lang="zh-CN" altLang="en-US" sz="2800" b="1" dirty="0" smtClean="0">
                <a:solidFill>
                  <a:schemeClr val="bg1"/>
                </a:solidFill>
              </a:rPr>
              <a:t>选择工具</a:t>
            </a:r>
            <a:endParaRPr lang="zh-CN" altLang="en-US" sz="2800" b="1" dirty="0">
              <a:solidFill>
                <a:schemeClr val="bg1"/>
              </a:solidFill>
            </a:endParaRPr>
          </a:p>
        </p:txBody>
      </p:sp>
      <p:sp>
        <p:nvSpPr>
          <p:cNvPr id="31" name="TextBox 30"/>
          <p:cNvSpPr txBox="1"/>
          <p:nvPr/>
        </p:nvSpPr>
        <p:spPr>
          <a:xfrm>
            <a:off x="4472223" y="4922004"/>
            <a:ext cx="1627369" cy="523220"/>
          </a:xfrm>
          <a:prstGeom prst="rect">
            <a:avLst/>
          </a:prstGeom>
          <a:noFill/>
          <a:ln>
            <a:solidFill>
              <a:schemeClr val="bg1"/>
            </a:solidFill>
          </a:ln>
        </p:spPr>
        <p:txBody>
          <a:bodyPr wrap="none" rtlCol="0">
            <a:spAutoFit/>
          </a:bodyPr>
          <a:lstStyle/>
          <a:p>
            <a:r>
              <a:rPr lang="zh-CN" altLang="en-US" sz="2800" b="1" dirty="0" smtClean="0">
                <a:solidFill>
                  <a:schemeClr val="bg1"/>
                </a:solidFill>
              </a:rPr>
              <a:t>收集素材</a:t>
            </a:r>
            <a:endParaRPr lang="zh-CN" altLang="en-US" sz="2800" b="1" dirty="0">
              <a:solidFill>
                <a:schemeClr val="bg1"/>
              </a:solidFill>
            </a:endParaRPr>
          </a:p>
        </p:txBody>
      </p:sp>
      <p:cxnSp>
        <p:nvCxnSpPr>
          <p:cNvPr id="33" name="直接箭头连接符 32"/>
          <p:cNvCxnSpPr>
            <a:stCxn id="25" idx="3"/>
          </p:cNvCxnSpPr>
          <p:nvPr/>
        </p:nvCxnSpPr>
        <p:spPr>
          <a:xfrm>
            <a:off x="1670226" y="3913043"/>
            <a:ext cx="1012833"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3298612" y="3925598"/>
            <a:ext cx="1012833"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a:off x="4926998" y="3925598"/>
            <a:ext cx="1012833"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a:off x="6555385" y="3925598"/>
            <a:ext cx="1012833" cy="0"/>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2159502" y="2204864"/>
            <a:ext cx="6444000" cy="3348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箭头连接符 41"/>
          <p:cNvCxnSpPr>
            <a:endCxn id="30" idx="1"/>
          </p:cNvCxnSpPr>
          <p:nvPr/>
        </p:nvCxnSpPr>
        <p:spPr>
          <a:xfrm flipV="1">
            <a:off x="2922914" y="2667952"/>
            <a:ext cx="1476941" cy="490397"/>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a:off x="6017489" y="2634335"/>
            <a:ext cx="354711" cy="524014"/>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a:endCxn id="31" idx="1"/>
          </p:cNvCxnSpPr>
          <p:nvPr/>
        </p:nvCxnSpPr>
        <p:spPr>
          <a:xfrm>
            <a:off x="2990835" y="4667737"/>
            <a:ext cx="1481388" cy="515877"/>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flipV="1">
            <a:off x="6099592" y="4667738"/>
            <a:ext cx="272608" cy="515876"/>
          </a:xfrm>
          <a:prstGeom prst="straightConnector1">
            <a:avLst/>
          </a:prstGeom>
          <a:ln w="127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6941633" y="4797152"/>
            <a:ext cx="1199274" cy="7557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34495E"/>
                </a:solidFill>
              </a:rPr>
              <a:t>编辑处理</a:t>
            </a:r>
            <a:endParaRPr lang="zh-CN" altLang="en-US" b="1" dirty="0">
              <a:solidFill>
                <a:srgbClr val="34495E"/>
              </a:solidFill>
            </a:endParaRPr>
          </a:p>
        </p:txBody>
      </p:sp>
    </p:spTree>
    <p:extLst>
      <p:ext uri="{BB962C8B-B14F-4D97-AF65-F5344CB8AC3E}">
        <p14:creationId xmlns:p14="http://schemas.microsoft.com/office/powerpoint/2010/main" val="234556365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nodeType="withEffect">
                                  <p:stCondLst>
                                    <p:cond delay="0"/>
                                  </p:stCondLst>
                                  <p:childTnLst>
                                    <p:animEffect transition="out" filter="fade">
                                      <p:cBhvr>
                                        <p:cTn id="6" dur="2000" tmFilter="0, 0; .2, .5; .8, .5; 1, 0"/>
                                        <p:tgtEl>
                                          <p:spTgt spid="11"/>
                                        </p:tgtEl>
                                      </p:cBhvr>
                                    </p:animEffect>
                                    <p:animScale>
                                      <p:cBhvr>
                                        <p:cTn id="7" dur="1000" autoRev="1" fill="hold"/>
                                        <p:tgtEl>
                                          <p:spTgt spid="11"/>
                                        </p:tgtEl>
                                      </p:cBhvr>
                                      <p:by x="105000" y="105000"/>
                                    </p:animScale>
                                  </p:childTnLst>
                                </p:cTn>
                              </p:par>
                              <p:par>
                                <p:cTn id="8" presetID="26" presetClass="emph" presetSubtype="0" repeatCount="indefinite" fill="hold" nodeType="withEffect">
                                  <p:stCondLst>
                                    <p:cond delay="0"/>
                                  </p:stCondLst>
                                  <p:childTnLst>
                                    <p:animEffect transition="out" filter="fade">
                                      <p:cBhvr>
                                        <p:cTn id="9" dur="2000" tmFilter="0, 0; .2, .5; .8, .5; 1, 0"/>
                                        <p:tgtEl>
                                          <p:spTgt spid="6"/>
                                        </p:tgtEl>
                                      </p:cBhvr>
                                    </p:animEffect>
                                    <p:animScale>
                                      <p:cBhvr>
                                        <p:cTn id="10" dur="100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844</TotalTime>
  <Words>857</Words>
  <Application>Microsoft Office PowerPoint</Application>
  <PresentationFormat>全屏显示(4:3)</PresentationFormat>
  <Paragraphs>260</Paragraphs>
  <Slides>18</Slides>
  <Notes>3</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18</vt:i4>
      </vt:variant>
    </vt:vector>
  </HeadingPairs>
  <TitlesOfParts>
    <vt:vector size="26" baseType="lpstr">
      <vt:lpstr>方正大黑简体</vt:lpstr>
      <vt:lpstr>宋体</vt:lpstr>
      <vt:lpstr>微软雅黑</vt:lpstr>
      <vt:lpstr>Arial</vt:lpstr>
      <vt:lpstr>Broadway</vt:lpstr>
      <vt:lpstr>Calibri</vt:lpstr>
      <vt:lpstr>Office 主题​​</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Gateway 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张鹏飞</dc:creator>
  <cp:lastModifiedBy>a</cp:lastModifiedBy>
  <cp:revision>210</cp:revision>
  <dcterms:created xsi:type="dcterms:W3CDTF">2013-05-25T02:39:51Z</dcterms:created>
  <dcterms:modified xsi:type="dcterms:W3CDTF">2015-02-09T02:13:06Z</dcterms:modified>
</cp:coreProperties>
</file>