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256" r:id="rId3"/>
    <p:sldId id="257" r:id="rId4"/>
    <p:sldId id="258" r:id="rId5"/>
    <p:sldId id="260" r:id="rId6"/>
    <p:sldId id="261" r:id="rId7"/>
    <p:sldId id="262" r:id="rId8"/>
    <p:sldId id="263" r:id="rId9"/>
    <p:sldId id="265" r:id="rId10"/>
    <p:sldId id="264" r:id="rId11"/>
    <p:sldId id="266" r:id="rId12"/>
    <p:sldId id="267" r:id="rId13"/>
    <p:sldId id="269" r:id="rId14"/>
    <p:sldId id="268" r:id="rId15"/>
    <p:sldId id="270" r:id="rId16"/>
    <p:sldId id="271" r:id="rId17"/>
    <p:sldId id="272" r:id="rId18"/>
    <p:sldId id="273" r:id="rId19"/>
    <p:sldId id="274" r:id="rId20"/>
    <p:sldId id="275" r:id="rId21"/>
    <p:sldId id="276" r:id="rId22"/>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5811" autoAdjust="0"/>
  </p:normalViewPr>
  <p:slideViewPr>
    <p:cSldViewPr>
      <p:cViewPr>
        <p:scale>
          <a:sx n="110" d="100"/>
          <a:sy n="110" d="100"/>
        </p:scale>
        <p:origin x="216" y="78"/>
      </p:cViewPr>
      <p:guideLst>
        <p:guide orient="horz" pos="162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758D63-D29F-4039-A8DF-74BE5C7AAF03}" type="datetimeFigureOut">
              <a:rPr lang="zh-CN" altLang="en-US" smtClean="0"/>
              <a:t>2015/2/10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EA7FE4-AF49-4F25-83F2-FF11F781BB97}" type="slidenum">
              <a:rPr lang="zh-CN" altLang="en-US" smtClean="0"/>
              <a:t>‹#›</a:t>
            </a:fld>
            <a:endParaRPr lang="zh-CN" altLang="en-US"/>
          </a:p>
        </p:txBody>
      </p:sp>
    </p:spTree>
    <p:extLst>
      <p:ext uri="{BB962C8B-B14F-4D97-AF65-F5344CB8AC3E}">
        <p14:creationId xmlns:p14="http://schemas.microsoft.com/office/powerpoint/2010/main" val="25106988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CEA7FE4-AF49-4F25-83F2-FF11F781BB97}" type="slidenum">
              <a:rPr lang="zh-CN" altLang="en-US" smtClean="0"/>
              <a:t>4</a:t>
            </a:fld>
            <a:endParaRPr lang="zh-CN" altLang="en-US"/>
          </a:p>
        </p:txBody>
      </p:sp>
    </p:spTree>
    <p:extLst>
      <p:ext uri="{BB962C8B-B14F-4D97-AF65-F5344CB8AC3E}">
        <p14:creationId xmlns:p14="http://schemas.microsoft.com/office/powerpoint/2010/main" val="3575501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68ED2DB-93F7-4458-B854-00AF2AEBC1F6}" type="datetimeFigureOut">
              <a:rPr lang="zh-CN" altLang="en-US" smtClean="0"/>
              <a:t>2015/2/10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E8175D2-5365-4761-9B61-F4B71C59D00A}" type="slidenum">
              <a:rPr lang="zh-CN" altLang="en-US" smtClean="0"/>
              <a:t>‹#›</a:t>
            </a:fld>
            <a:endParaRPr lang="zh-CN" altLang="en-US"/>
          </a:p>
        </p:txBody>
      </p:sp>
    </p:spTree>
    <p:extLst>
      <p:ext uri="{BB962C8B-B14F-4D97-AF65-F5344CB8AC3E}">
        <p14:creationId xmlns:p14="http://schemas.microsoft.com/office/powerpoint/2010/main" val="42311118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68ED2DB-93F7-4458-B854-00AF2AEBC1F6}" type="datetimeFigureOut">
              <a:rPr lang="zh-CN" altLang="en-US" smtClean="0"/>
              <a:t>2015/2/10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E8175D2-5365-4761-9B61-F4B71C59D00A}" type="slidenum">
              <a:rPr lang="zh-CN" altLang="en-US" smtClean="0"/>
              <a:t>‹#›</a:t>
            </a:fld>
            <a:endParaRPr lang="zh-CN" altLang="en-US"/>
          </a:p>
        </p:txBody>
      </p:sp>
    </p:spTree>
    <p:extLst>
      <p:ext uri="{BB962C8B-B14F-4D97-AF65-F5344CB8AC3E}">
        <p14:creationId xmlns:p14="http://schemas.microsoft.com/office/powerpoint/2010/main" val="20421826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71450"/>
            <a:ext cx="2057400" cy="3657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71450"/>
            <a:ext cx="6019800" cy="3657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68ED2DB-93F7-4458-B854-00AF2AEBC1F6}" type="datetimeFigureOut">
              <a:rPr lang="zh-CN" altLang="en-US" smtClean="0"/>
              <a:t>2015/2/10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E8175D2-5365-4761-9B61-F4B71C59D00A}" type="slidenum">
              <a:rPr lang="zh-CN" altLang="en-US" smtClean="0"/>
              <a:t>‹#›</a:t>
            </a:fld>
            <a:endParaRPr lang="zh-CN" altLang="en-US"/>
          </a:p>
        </p:txBody>
      </p:sp>
    </p:spTree>
    <p:extLst>
      <p:ext uri="{BB962C8B-B14F-4D97-AF65-F5344CB8AC3E}">
        <p14:creationId xmlns:p14="http://schemas.microsoft.com/office/powerpoint/2010/main" val="4516166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BAEED7A5-550E-4B93-93CA-3A246892F9E8}" type="datetime1">
              <a:rPr lang="zh-CN" altLang="en-US">
                <a:solidFill>
                  <a:srgbClr val="000000"/>
                </a:solidFill>
              </a:rPr>
              <a:pPr/>
              <a:t>2015/2/10</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572256C0-E3BB-41F3-8347-104892D5E532}"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276849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BF188040-D295-4CD5-AB41-9F403F4B7A3B}" type="datetime1">
              <a:rPr lang="zh-CN" altLang="en-US">
                <a:solidFill>
                  <a:srgbClr val="000000"/>
                </a:solidFill>
              </a:rPr>
              <a:pPr/>
              <a:t>2015/2/10</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79A78487-C9C2-4B11-AF08-2FDAF55D5646}"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940414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lvl1pPr>
            <a:lvl2pPr marL="342900" indent="0">
              <a:buNone/>
              <a:defRPr sz="1500"/>
            </a:lvl2pPr>
            <a:lvl3pPr marL="685800" indent="0">
              <a:buNone/>
              <a:defRPr sz="135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C33B478B-5B35-4BAD-AD7D-F9BB27F1BEFD}" type="datetime1">
              <a:rPr lang="zh-CN" altLang="en-US">
                <a:solidFill>
                  <a:srgbClr val="000000"/>
                </a:solidFill>
              </a:rPr>
              <a:pPr/>
              <a:t>2015/2/10</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45750CB6-BD80-4A08-B552-476D06A03F79}"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7408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EB6EF9F3-98C6-4680-9364-C95C99DE009C}" type="datetime1">
              <a:rPr lang="zh-CN" altLang="en-US">
                <a:solidFill>
                  <a:srgbClr val="000000"/>
                </a:solidFill>
              </a:rPr>
              <a:pPr/>
              <a:t>2015/2/10</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3E462654-1A38-4983-9710-5BFC17E3DEB2}"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3219427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9" y="1260872"/>
            <a:ext cx="3868737"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30239" y="1878806"/>
            <a:ext cx="3868737"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788"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1878806"/>
            <a:ext cx="3887788"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24C89F56-9B39-47C1-802D-50B0856D379E}" type="datetime1">
              <a:rPr lang="zh-CN" altLang="en-US">
                <a:solidFill>
                  <a:srgbClr val="000000"/>
                </a:solidFill>
              </a:rPr>
              <a:pPr/>
              <a:t>2015/2/10</a:t>
            </a:fld>
            <a:endParaRPr lang="en-US">
              <a:solidFill>
                <a:srgbClr val="000000"/>
              </a:solidFill>
            </a:endParaRPr>
          </a:p>
        </p:txBody>
      </p:sp>
      <p:sp>
        <p:nvSpPr>
          <p:cNvPr id="8" name="页脚占位符 7"/>
          <p:cNvSpPr>
            <a:spLocks noGrp="1"/>
          </p:cNvSpPr>
          <p:nvPr>
            <p:ph type="ftr" sz="quarter" idx="11"/>
          </p:nvPr>
        </p:nvSpPr>
        <p:spPr/>
        <p:txBody>
          <a:bodyPr/>
          <a:lstStyle>
            <a:lvl1pPr>
              <a:defRPr/>
            </a:lvl1pPr>
          </a:lstStyle>
          <a:p>
            <a:endParaRPr lang="en-US">
              <a:solidFill>
                <a:srgbClr val="000000"/>
              </a:solidFill>
            </a:endParaRPr>
          </a:p>
        </p:txBody>
      </p:sp>
      <p:sp>
        <p:nvSpPr>
          <p:cNvPr id="9" name="灯片编号占位符 8"/>
          <p:cNvSpPr>
            <a:spLocks noGrp="1"/>
          </p:cNvSpPr>
          <p:nvPr>
            <p:ph type="sldNum" sz="quarter" idx="12"/>
          </p:nvPr>
        </p:nvSpPr>
        <p:spPr/>
        <p:txBody>
          <a:bodyPr/>
          <a:lstStyle>
            <a:lvl1pPr>
              <a:defRPr/>
            </a:lvl1pPr>
          </a:lstStyle>
          <a:p>
            <a:fld id="{0FFD9A2D-4EE5-4B4A-AEE4-AF4535921D99}"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1130069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181504D6-B3CC-4292-A063-569B95F81988}" type="datetime1">
              <a:rPr lang="zh-CN" altLang="en-US">
                <a:solidFill>
                  <a:srgbClr val="000000"/>
                </a:solidFill>
              </a:rPr>
              <a:pPr/>
              <a:t>2015/2/10</a:t>
            </a:fld>
            <a:endParaRPr lang="en-US">
              <a:solidFill>
                <a:srgbClr val="000000"/>
              </a:solidFill>
            </a:endParaRPr>
          </a:p>
        </p:txBody>
      </p:sp>
      <p:sp>
        <p:nvSpPr>
          <p:cNvPr id="4" name="页脚占位符 3"/>
          <p:cNvSpPr>
            <a:spLocks noGrp="1"/>
          </p:cNvSpPr>
          <p:nvPr>
            <p:ph type="ftr" sz="quarter" idx="11"/>
          </p:nvPr>
        </p:nvSpPr>
        <p:spPr/>
        <p:txBody>
          <a:bodyPr/>
          <a:lstStyle>
            <a:lvl1pPr>
              <a:defRPr/>
            </a:lvl1pPr>
          </a:lstStyle>
          <a:p>
            <a:endParaRPr lang="en-US">
              <a:solidFill>
                <a:srgbClr val="000000"/>
              </a:solidFill>
            </a:endParaRPr>
          </a:p>
        </p:txBody>
      </p:sp>
      <p:sp>
        <p:nvSpPr>
          <p:cNvPr id="5" name="灯片编号占位符 4"/>
          <p:cNvSpPr>
            <a:spLocks noGrp="1"/>
          </p:cNvSpPr>
          <p:nvPr>
            <p:ph type="sldNum" sz="quarter" idx="12"/>
          </p:nvPr>
        </p:nvSpPr>
        <p:spPr/>
        <p:txBody>
          <a:bodyPr/>
          <a:lstStyle>
            <a:lvl1pPr>
              <a:defRPr/>
            </a:lvl1pPr>
          </a:lstStyle>
          <a:p>
            <a:fld id="{B4DF08DE-46EF-4B42-AF55-DE23771CB722}"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870309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C4E4A95E-C2B8-40C1-BB83-065515122501}" type="datetime1">
              <a:rPr lang="zh-CN" altLang="en-US">
                <a:solidFill>
                  <a:srgbClr val="000000"/>
                </a:solidFill>
              </a:rPr>
              <a:pPr/>
              <a:t>2015/2/10</a:t>
            </a:fld>
            <a:endParaRPr lang="en-US">
              <a:solidFill>
                <a:srgbClr val="000000"/>
              </a:solidFill>
            </a:endParaRPr>
          </a:p>
        </p:txBody>
      </p:sp>
      <p:sp>
        <p:nvSpPr>
          <p:cNvPr id="3" name="页脚占位符 2"/>
          <p:cNvSpPr>
            <a:spLocks noGrp="1"/>
          </p:cNvSpPr>
          <p:nvPr>
            <p:ph type="ftr" sz="quarter" idx="11"/>
          </p:nvPr>
        </p:nvSpPr>
        <p:spPr/>
        <p:txBody>
          <a:bodyPr/>
          <a:lstStyle>
            <a:lvl1pPr>
              <a:defRPr/>
            </a:lvl1pPr>
          </a:lstStyle>
          <a:p>
            <a:endParaRPr lang="en-US">
              <a:solidFill>
                <a:srgbClr val="000000"/>
              </a:solidFill>
            </a:endParaRPr>
          </a:p>
        </p:txBody>
      </p:sp>
      <p:sp>
        <p:nvSpPr>
          <p:cNvPr id="4" name="灯片编号占位符 3"/>
          <p:cNvSpPr>
            <a:spLocks noGrp="1"/>
          </p:cNvSpPr>
          <p:nvPr>
            <p:ph type="sldNum" sz="quarter" idx="12"/>
          </p:nvPr>
        </p:nvSpPr>
        <p:spPr/>
        <p:txBody>
          <a:bodyPr/>
          <a:lstStyle>
            <a:lvl1pPr>
              <a:defRPr/>
            </a:lvl1pPr>
          </a:lstStyle>
          <a:p>
            <a:fld id="{4F38807F-9B2F-41BC-AB13-01542396D6B2}"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626590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9" y="342900"/>
            <a:ext cx="2949575"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9" y="1543050"/>
            <a:ext cx="2949575"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F82947E3-9F9E-487B-BDE6-D023F0AA72CB}" type="datetime1">
              <a:rPr lang="zh-CN" altLang="en-US">
                <a:solidFill>
                  <a:srgbClr val="000000"/>
                </a:solidFill>
              </a:rPr>
              <a:pPr/>
              <a:t>2015/2/10</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7BFC4C28-06AF-4CB2-8B5F-BC967F2E94E4}"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48770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68ED2DB-93F7-4458-B854-00AF2AEBC1F6}" type="datetimeFigureOut">
              <a:rPr lang="zh-CN" altLang="en-US" smtClean="0"/>
              <a:t>2015/2/10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E8175D2-5365-4761-9B61-F4B71C59D00A}" type="slidenum">
              <a:rPr lang="zh-CN" altLang="en-US" smtClean="0"/>
              <a:t>‹#›</a:t>
            </a:fld>
            <a:endParaRPr lang="zh-CN" altLang="en-US"/>
          </a:p>
        </p:txBody>
      </p:sp>
    </p:spTree>
    <p:extLst>
      <p:ext uri="{BB962C8B-B14F-4D97-AF65-F5344CB8AC3E}">
        <p14:creationId xmlns:p14="http://schemas.microsoft.com/office/powerpoint/2010/main" val="35931049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9" y="342900"/>
            <a:ext cx="2949575"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30239" y="1543050"/>
            <a:ext cx="2949575"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BA0C6E27-F000-4F1E-9133-B25B4B33B3BD}" type="datetime1">
              <a:rPr lang="zh-CN" altLang="en-US">
                <a:solidFill>
                  <a:srgbClr val="000000"/>
                </a:solidFill>
              </a:rPr>
              <a:pPr/>
              <a:t>2015/2/10</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D6B6C13C-80FB-48EA-A9DC-54CC34F042C6}"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135893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D68F45D0-4A82-4654-8C84-63D53DD56857}" type="datetime1">
              <a:rPr lang="zh-CN" altLang="en-US">
                <a:solidFill>
                  <a:srgbClr val="000000"/>
                </a:solidFill>
              </a:rPr>
              <a:pPr/>
              <a:t>2015/2/10</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C5570E1E-96F0-4772-94B8-EA24317BD602}"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2211945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564FCF5F-4F19-41CE-A568-DAB4EF072030}" type="datetime1">
              <a:rPr lang="zh-CN" altLang="en-US">
                <a:solidFill>
                  <a:srgbClr val="000000"/>
                </a:solidFill>
              </a:rPr>
              <a:pPr/>
              <a:t>2015/2/10</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DDC3600E-D850-4E92-AEC0-24C7919B01E7}"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88443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7"/>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68ED2DB-93F7-4458-B854-00AF2AEBC1F6}" type="datetimeFigureOut">
              <a:rPr lang="zh-CN" altLang="en-US" smtClean="0"/>
              <a:t>2015/2/10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E8175D2-5365-4761-9B61-F4B71C59D00A}" type="slidenum">
              <a:rPr lang="zh-CN" altLang="en-US" smtClean="0"/>
              <a:t>‹#›</a:t>
            </a:fld>
            <a:endParaRPr lang="zh-CN" altLang="en-US"/>
          </a:p>
        </p:txBody>
      </p:sp>
    </p:spTree>
    <p:extLst>
      <p:ext uri="{BB962C8B-B14F-4D97-AF65-F5344CB8AC3E}">
        <p14:creationId xmlns:p14="http://schemas.microsoft.com/office/powerpoint/2010/main" val="529818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000125"/>
            <a:ext cx="4038600" cy="2828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000125"/>
            <a:ext cx="4038600" cy="2828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68ED2DB-93F7-4458-B854-00AF2AEBC1F6}" type="datetimeFigureOut">
              <a:rPr lang="zh-CN" altLang="en-US" smtClean="0"/>
              <a:t>2015/2/10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E8175D2-5365-4761-9B61-F4B71C59D00A}" type="slidenum">
              <a:rPr lang="zh-CN" altLang="en-US" smtClean="0"/>
              <a:t>‹#›</a:t>
            </a:fld>
            <a:endParaRPr lang="zh-CN" altLang="en-US"/>
          </a:p>
        </p:txBody>
      </p:sp>
    </p:spTree>
    <p:extLst>
      <p:ext uri="{BB962C8B-B14F-4D97-AF65-F5344CB8AC3E}">
        <p14:creationId xmlns:p14="http://schemas.microsoft.com/office/powerpoint/2010/main" val="2131006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68ED2DB-93F7-4458-B854-00AF2AEBC1F6}" type="datetimeFigureOut">
              <a:rPr lang="zh-CN" altLang="en-US" smtClean="0"/>
              <a:t>2015/2/10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E8175D2-5365-4761-9B61-F4B71C59D00A}" type="slidenum">
              <a:rPr lang="zh-CN" altLang="en-US" smtClean="0"/>
              <a:t>‹#›</a:t>
            </a:fld>
            <a:endParaRPr lang="zh-CN" altLang="en-US"/>
          </a:p>
        </p:txBody>
      </p:sp>
    </p:spTree>
    <p:extLst>
      <p:ext uri="{BB962C8B-B14F-4D97-AF65-F5344CB8AC3E}">
        <p14:creationId xmlns:p14="http://schemas.microsoft.com/office/powerpoint/2010/main" val="578623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68ED2DB-93F7-4458-B854-00AF2AEBC1F6}" type="datetimeFigureOut">
              <a:rPr lang="zh-CN" altLang="en-US" smtClean="0"/>
              <a:t>2015/2/10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E8175D2-5365-4761-9B61-F4B71C59D00A}" type="slidenum">
              <a:rPr lang="zh-CN" altLang="en-US" smtClean="0"/>
              <a:t>‹#›</a:t>
            </a:fld>
            <a:endParaRPr lang="zh-CN" altLang="en-US"/>
          </a:p>
        </p:txBody>
      </p:sp>
    </p:spTree>
    <p:extLst>
      <p:ext uri="{BB962C8B-B14F-4D97-AF65-F5344CB8AC3E}">
        <p14:creationId xmlns:p14="http://schemas.microsoft.com/office/powerpoint/2010/main" val="3442899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68ED2DB-93F7-4458-B854-00AF2AEBC1F6}" type="datetimeFigureOut">
              <a:rPr lang="zh-CN" altLang="en-US" smtClean="0"/>
              <a:t>2015/2/10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E8175D2-5365-4761-9B61-F4B71C59D00A}" type="slidenum">
              <a:rPr lang="zh-CN" altLang="en-US" smtClean="0"/>
              <a:t>‹#›</a:t>
            </a:fld>
            <a:endParaRPr lang="zh-CN" altLang="en-US"/>
          </a:p>
        </p:txBody>
      </p:sp>
    </p:spTree>
    <p:extLst>
      <p:ext uri="{BB962C8B-B14F-4D97-AF65-F5344CB8AC3E}">
        <p14:creationId xmlns:p14="http://schemas.microsoft.com/office/powerpoint/2010/main" val="2558907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8"/>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68ED2DB-93F7-4458-B854-00AF2AEBC1F6}" type="datetimeFigureOut">
              <a:rPr lang="zh-CN" altLang="en-US" smtClean="0"/>
              <a:t>2015/2/10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E8175D2-5365-4761-9B61-F4B71C59D00A}" type="slidenum">
              <a:rPr lang="zh-CN" altLang="en-US" smtClean="0"/>
              <a:t>‹#›</a:t>
            </a:fld>
            <a:endParaRPr lang="zh-CN" altLang="en-US"/>
          </a:p>
        </p:txBody>
      </p:sp>
    </p:spTree>
    <p:extLst>
      <p:ext uri="{BB962C8B-B14F-4D97-AF65-F5344CB8AC3E}">
        <p14:creationId xmlns:p14="http://schemas.microsoft.com/office/powerpoint/2010/main" val="4214378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68ED2DB-93F7-4458-B854-00AF2AEBC1F6}" type="datetimeFigureOut">
              <a:rPr lang="zh-CN" altLang="en-US" smtClean="0"/>
              <a:t>2015/2/10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E8175D2-5365-4761-9B61-F4B71C59D00A}" type="slidenum">
              <a:rPr lang="zh-CN" altLang="en-US" smtClean="0"/>
              <a:t>‹#›</a:t>
            </a:fld>
            <a:endParaRPr lang="zh-CN" altLang="en-US"/>
          </a:p>
        </p:txBody>
      </p:sp>
    </p:spTree>
    <p:extLst>
      <p:ext uri="{BB962C8B-B14F-4D97-AF65-F5344CB8AC3E}">
        <p14:creationId xmlns:p14="http://schemas.microsoft.com/office/powerpoint/2010/main" val="4137088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0"/>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268ED2DB-93F7-4458-B854-00AF2AEBC1F6}" type="datetimeFigureOut">
              <a:rPr lang="zh-CN" altLang="en-US" smtClean="0"/>
              <a:t>2015/2/10</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E8175D2-5365-4761-9B61-F4B71C59D00A}" type="slidenum">
              <a:rPr lang="zh-CN" altLang="en-US" smtClean="0"/>
              <a:t>‹#›</a:t>
            </a:fld>
            <a:endParaRPr lang="zh-CN" altLang="en-US"/>
          </a:p>
        </p:txBody>
      </p:sp>
    </p:spTree>
    <p:extLst>
      <p:ext uri="{BB962C8B-B14F-4D97-AF65-F5344CB8AC3E}">
        <p14:creationId xmlns:p14="http://schemas.microsoft.com/office/powerpoint/2010/main" val="30102576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5979"/>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Rectangle 4"/>
          <p:cNvSpPr>
            <a:spLocks noGrp="1" noChangeArrowheads="1"/>
          </p:cNvSpPr>
          <p:nvPr>
            <p:ph type="dt" sz="half" idx="2"/>
          </p:nvPr>
        </p:nvSpPr>
        <p:spPr bwMode="auto">
          <a:xfrm>
            <a:off x="457200" y="4683919"/>
            <a:ext cx="213360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050"/>
            </a:lvl1pPr>
          </a:lstStyle>
          <a:p>
            <a:pPr fontAlgn="base">
              <a:spcBef>
                <a:spcPct val="0"/>
              </a:spcBef>
              <a:spcAft>
                <a:spcPct val="0"/>
              </a:spcAft>
              <a:buFont typeface="Arial" panose="020B0604020202020204" pitchFamily="34" charset="0"/>
              <a:buNone/>
            </a:pPr>
            <a:fld id="{B2D6AD86-FFD2-4540-A467-2E48E1768C77}" type="datetime1">
              <a:rPr lang="zh-CN" altLang="en-US" smtClean="0">
                <a:solidFill>
                  <a:srgbClr val="000000"/>
                </a:solidFill>
              </a:rPr>
              <a:pPr fontAlgn="base">
                <a:spcBef>
                  <a:spcPct val="0"/>
                </a:spcBef>
                <a:spcAft>
                  <a:spcPct val="0"/>
                </a:spcAft>
                <a:buFont typeface="Arial" panose="020B0604020202020204" pitchFamily="34" charset="0"/>
                <a:buNone/>
              </a:pPr>
              <a:t>2015/2/10</a:t>
            </a:fld>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4683919"/>
            <a:ext cx="289560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050"/>
            </a:lvl1pPr>
          </a:lstStyle>
          <a:p>
            <a:pPr fontAlgn="base">
              <a:spcBef>
                <a:spcPct val="0"/>
              </a:spcBef>
              <a:spcAft>
                <a:spcPct val="0"/>
              </a:spcAft>
              <a:buFont typeface="Arial" panose="020B0604020202020204" pitchFamily="34" charset="0"/>
              <a:buNone/>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4683919"/>
            <a:ext cx="213360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050"/>
            </a:lvl1pPr>
          </a:lstStyle>
          <a:p>
            <a:pPr fontAlgn="base">
              <a:spcBef>
                <a:spcPct val="0"/>
              </a:spcBef>
              <a:spcAft>
                <a:spcPct val="0"/>
              </a:spcAft>
              <a:buFont typeface="Arial" panose="020B0604020202020204" pitchFamily="34" charset="0"/>
              <a:buNone/>
            </a:pPr>
            <a:fld id="{41B370D5-E57C-49EE-83C4-34ABD8F53A32}" type="slidenum">
              <a:rPr lang="zh-CN" altLang="en-US" smtClean="0">
                <a:solidFill>
                  <a:srgbClr val="000000"/>
                </a:solidFill>
              </a:rPr>
              <a:pPr fontAlgn="base">
                <a:spcBef>
                  <a:spcPct val="0"/>
                </a:spcBef>
                <a:spcAft>
                  <a:spcPct val="0"/>
                </a:spcAft>
                <a:buFont typeface="Arial" panose="020B0604020202020204" pitchFamily="34" charset="0"/>
                <a:buNone/>
              </a:pPr>
              <a:t>‹#›</a:t>
            </a:fld>
            <a:endParaRPr lang="en-US" smtClean="0">
              <a:solidFill>
                <a:srgbClr val="000000"/>
              </a:solidFill>
            </a:endParaRPr>
          </a:p>
        </p:txBody>
      </p:sp>
    </p:spTree>
    <p:extLst>
      <p:ext uri="{BB962C8B-B14F-4D97-AF65-F5344CB8AC3E}">
        <p14:creationId xmlns:p14="http://schemas.microsoft.com/office/powerpoint/2010/main" val="41989613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3300" kern="1200">
          <a:solidFill>
            <a:schemeClr val="tx2"/>
          </a:solidFill>
          <a:latin typeface="+mj-lt"/>
          <a:ea typeface="+mj-ea"/>
          <a:cs typeface="+mj-cs"/>
        </a:defRPr>
      </a:lvl1pPr>
      <a:lvl2pPr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5pPr>
      <a:lvl6pPr marL="342900"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6pPr>
      <a:lvl7pPr marL="685800"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7pPr>
      <a:lvl8pPr marL="1028700"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8pPr>
      <a:lvl9pPr marL="1371600" algn="ctr" rtl="0" fontAlgn="base">
        <a:spcBef>
          <a:spcPct val="0"/>
        </a:spcBef>
        <a:spcAft>
          <a:spcPct val="0"/>
        </a:spcAft>
        <a:defRPr sz="3300">
          <a:solidFill>
            <a:schemeClr val="tx2"/>
          </a:solidFill>
          <a:latin typeface="Arial" panose="020B0604020202020204" pitchFamily="34" charset="0"/>
          <a:ea typeface="宋体" panose="02010600030101010101" pitchFamily="2" charset="-122"/>
        </a:defRPr>
      </a:lvl9pPr>
    </p:titleStyle>
    <p:bodyStyle>
      <a:lvl1pPr marL="257175" indent="-257175" algn="l" rtl="0" fontAlgn="base">
        <a:spcBef>
          <a:spcPct val="20000"/>
        </a:spcBef>
        <a:spcAft>
          <a:spcPct val="0"/>
        </a:spcAft>
        <a:buChar char="•"/>
        <a:defRPr sz="2400" kern="12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1ppt.com/xiazai/"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eeppt.com" TargetMode="Externa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338002"/>
            <a:ext cx="2411761" cy="721580"/>
          </a:xfrm>
          <a:prstGeom prst="rect">
            <a:avLst/>
          </a:prstGeom>
          <a:ln>
            <a:noFill/>
          </a:ln>
          <a:effectLst>
            <a:reflection blurRad="6350" stA="50000" endA="300" endPos="55000" dir="5400000" sy="-100000" algn="bl" rotWithShape="0"/>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0" y="1491630"/>
            <a:ext cx="9144000" cy="1890210"/>
          </a:xfrm>
          <a:prstGeom prst="rect">
            <a:avLst/>
          </a:prstGeom>
          <a:solidFill>
            <a:srgbClr val="00B0F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b="1" dirty="0" smtClean="0">
                <a:effectLst>
                  <a:outerShdw blurRad="38100" dist="38100" dir="2700000" algn="tl">
                    <a:srgbClr val="000000">
                      <a:alpha val="43137"/>
                    </a:srgbClr>
                  </a:outerShdw>
                </a:effectLst>
                <a:latin typeface="微软雅黑" pitchFamily="34" charset="-122"/>
                <a:ea typeface="微软雅黑" pitchFamily="34" charset="-122"/>
              </a:rPr>
              <a:t>龙年吉祥  万泰腾飞</a:t>
            </a:r>
            <a:endParaRPr lang="zh-CN" altLang="en-US" sz="6000" b="1" dirty="0">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矩形 5"/>
          <p:cNvSpPr/>
          <p:nvPr/>
        </p:nvSpPr>
        <p:spPr>
          <a:xfrm>
            <a:off x="0" y="1383618"/>
            <a:ext cx="9144000" cy="108012"/>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3381840"/>
            <a:ext cx="9144000" cy="108012"/>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0" y="4731990"/>
            <a:ext cx="9144000" cy="523220"/>
            <a:chOff x="0" y="4731990"/>
            <a:chExt cx="9144000" cy="523220"/>
          </a:xfrm>
          <a:effectLst>
            <a:outerShdw blurRad="63500" sx="102000" sy="102000" algn="ctr" rotWithShape="0">
              <a:prstClr val="black">
                <a:alpha val="40000"/>
              </a:prstClr>
            </a:outerShdw>
          </a:effectLst>
        </p:grpSpPr>
        <p:sp>
          <p:nvSpPr>
            <p:cNvPr id="8" name="TextBox 7"/>
            <p:cNvSpPr txBox="1"/>
            <p:nvPr/>
          </p:nvSpPr>
          <p:spPr>
            <a:xfrm>
              <a:off x="6509676" y="4731990"/>
              <a:ext cx="1715077" cy="523220"/>
            </a:xfrm>
            <a:prstGeom prst="rect">
              <a:avLst/>
            </a:prstGeom>
            <a:noFill/>
          </p:spPr>
          <p:txBody>
            <a:bodyPr wrap="square" rtlCol="0">
              <a:spAutoFit/>
            </a:bodyPr>
            <a:lstStyle/>
            <a:p>
              <a:r>
                <a:rPr lang="zh-CN" altLang="en-US" sz="2800" b="1" dirty="0" smtClean="0">
                  <a:solidFill>
                    <a:schemeClr val="tx1">
                      <a:lumMod val="50000"/>
                      <a:lumOff val="50000"/>
                    </a:schemeClr>
                  </a:solidFill>
                  <a:latin typeface="微软雅黑" pitchFamily="34" charset="-122"/>
                  <a:ea typeface="微软雅黑" pitchFamily="34" charset="-122"/>
                </a:rPr>
                <a:t>万泰建设</a:t>
              </a:r>
              <a:endParaRPr lang="zh-CN" altLang="en-US" sz="2800" b="1" dirty="0">
                <a:solidFill>
                  <a:schemeClr val="tx1">
                    <a:lumMod val="50000"/>
                    <a:lumOff val="50000"/>
                  </a:schemeClr>
                </a:solidFill>
                <a:latin typeface="微软雅黑" pitchFamily="34" charset="-122"/>
                <a:ea typeface="微软雅黑" pitchFamily="34" charset="-122"/>
              </a:endParaRPr>
            </a:p>
          </p:txBody>
        </p:sp>
        <p:grpSp>
          <p:nvGrpSpPr>
            <p:cNvPr id="9" name="组合 8"/>
            <p:cNvGrpSpPr/>
            <p:nvPr/>
          </p:nvGrpSpPr>
          <p:grpSpPr>
            <a:xfrm>
              <a:off x="0" y="4833605"/>
              <a:ext cx="9144000" cy="330425"/>
              <a:chOff x="0" y="6444822"/>
              <a:chExt cx="9144000" cy="440567"/>
            </a:xfrm>
          </p:grpSpPr>
          <p:sp>
            <p:nvSpPr>
              <p:cNvPr id="10" name="矩形 9"/>
              <p:cNvSpPr/>
              <p:nvPr/>
            </p:nvSpPr>
            <p:spPr>
              <a:xfrm>
                <a:off x="0" y="6472211"/>
                <a:ext cx="6509675"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8141472" y="6444822"/>
                <a:ext cx="534984" cy="413178"/>
                <a:chOff x="8072352" y="6444822"/>
                <a:chExt cx="534984" cy="413178"/>
              </a:xfrm>
            </p:grpSpPr>
            <p:sp>
              <p:nvSpPr>
                <p:cNvPr id="13" name="矩形 12"/>
                <p:cNvSpPr/>
                <p:nvPr/>
              </p:nvSpPr>
              <p:spPr>
                <a:xfrm>
                  <a:off x="8072352" y="6444822"/>
                  <a:ext cx="45719"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8148701" y="6444822"/>
                  <a:ext cx="72008"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251339" y="6444822"/>
                  <a:ext cx="106455"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8388424" y="6444822"/>
                  <a:ext cx="218912"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8723986" y="6444822"/>
                <a:ext cx="420014"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1660890561"/>
      </p:ext>
    </p:extLst>
  </p:cSld>
  <p:clrMapOvr>
    <a:masterClrMapping/>
  </p:clrMapOvr>
  <mc:AlternateContent xmlns:mc="http://schemas.openxmlformats.org/markup-compatibility/2006" xmlns:p14="http://schemas.microsoft.com/office/powerpoint/2010/main">
    <mc:Choice Requires="p14">
      <p:transition spd="slow" p14:dur="2500" advClick="0" advTm="500">
        <p:checker/>
      </p:transition>
    </mc:Choice>
    <mc:Fallback xmlns="">
      <p:transition spd="slow" advClick="0" advTm="500">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338002"/>
            <a:ext cx="2411761" cy="721580"/>
          </a:xfrm>
          <a:prstGeom prst="rect">
            <a:avLst/>
          </a:prstGeom>
          <a:ln>
            <a:noFill/>
          </a:ln>
          <a:effectLst>
            <a:reflection blurRad="6350" stA="50000" endA="300" endPos="55000" dir="5400000" sy="-100000" algn="bl" rotWithShape="0"/>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4"/>
          <p:cNvGrpSpPr/>
          <p:nvPr/>
        </p:nvGrpSpPr>
        <p:grpSpPr>
          <a:xfrm>
            <a:off x="0" y="4731990"/>
            <a:ext cx="9144000" cy="523220"/>
            <a:chOff x="0" y="4731990"/>
            <a:chExt cx="9144000" cy="523220"/>
          </a:xfrm>
          <a:effectLst>
            <a:outerShdw blurRad="63500" sx="102000" sy="102000" algn="ctr" rotWithShape="0">
              <a:prstClr val="black">
                <a:alpha val="40000"/>
              </a:prstClr>
            </a:outerShdw>
          </a:effectLst>
        </p:grpSpPr>
        <p:sp>
          <p:nvSpPr>
            <p:cNvPr id="6" name="TextBox 5"/>
            <p:cNvSpPr txBox="1"/>
            <p:nvPr/>
          </p:nvSpPr>
          <p:spPr>
            <a:xfrm>
              <a:off x="6509676" y="4731990"/>
              <a:ext cx="1715077" cy="523220"/>
            </a:xfrm>
            <a:prstGeom prst="rect">
              <a:avLst/>
            </a:prstGeom>
            <a:noFill/>
          </p:spPr>
          <p:txBody>
            <a:bodyPr wrap="square" rtlCol="0">
              <a:spAutoFit/>
            </a:bodyPr>
            <a:lstStyle/>
            <a:p>
              <a:r>
                <a:rPr lang="zh-CN" altLang="en-US" sz="2800" b="1" dirty="0" smtClean="0">
                  <a:solidFill>
                    <a:schemeClr val="tx1">
                      <a:lumMod val="50000"/>
                      <a:lumOff val="50000"/>
                    </a:schemeClr>
                  </a:solidFill>
                  <a:latin typeface="微软雅黑" pitchFamily="34" charset="-122"/>
                  <a:ea typeface="微软雅黑" pitchFamily="34" charset="-122"/>
                </a:rPr>
                <a:t>万泰建设</a:t>
              </a:r>
              <a:endParaRPr lang="zh-CN" altLang="en-US" sz="2800" b="1" dirty="0">
                <a:solidFill>
                  <a:schemeClr val="tx1">
                    <a:lumMod val="50000"/>
                    <a:lumOff val="50000"/>
                  </a:schemeClr>
                </a:solidFill>
                <a:latin typeface="微软雅黑" pitchFamily="34" charset="-122"/>
                <a:ea typeface="微软雅黑" pitchFamily="34" charset="-122"/>
              </a:endParaRPr>
            </a:p>
          </p:txBody>
        </p:sp>
        <p:grpSp>
          <p:nvGrpSpPr>
            <p:cNvPr id="7" name="组合 6"/>
            <p:cNvGrpSpPr/>
            <p:nvPr/>
          </p:nvGrpSpPr>
          <p:grpSpPr>
            <a:xfrm>
              <a:off x="0" y="4833605"/>
              <a:ext cx="9144000" cy="330425"/>
              <a:chOff x="0" y="6444822"/>
              <a:chExt cx="9144000" cy="440567"/>
            </a:xfrm>
          </p:grpSpPr>
          <p:sp>
            <p:nvSpPr>
              <p:cNvPr id="8" name="矩形 7"/>
              <p:cNvSpPr/>
              <p:nvPr/>
            </p:nvSpPr>
            <p:spPr>
              <a:xfrm>
                <a:off x="0" y="6472211"/>
                <a:ext cx="6509675"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8141472" y="6444822"/>
                <a:ext cx="534984" cy="413178"/>
                <a:chOff x="8072352" y="6444822"/>
                <a:chExt cx="534984" cy="413178"/>
              </a:xfrm>
            </p:grpSpPr>
            <p:sp>
              <p:nvSpPr>
                <p:cNvPr id="11" name="矩形 10"/>
                <p:cNvSpPr/>
                <p:nvPr/>
              </p:nvSpPr>
              <p:spPr>
                <a:xfrm>
                  <a:off x="8072352" y="6444822"/>
                  <a:ext cx="45719"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148701" y="6444822"/>
                  <a:ext cx="72008"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8251339" y="6444822"/>
                  <a:ext cx="106455"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8388424" y="6444822"/>
                  <a:ext cx="218912"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矩形 9"/>
              <p:cNvSpPr/>
              <p:nvPr/>
            </p:nvSpPr>
            <p:spPr>
              <a:xfrm>
                <a:off x="8723986" y="6444822"/>
                <a:ext cx="420014"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15" name="直接连接符 14"/>
          <p:cNvCxnSpPr/>
          <p:nvPr/>
        </p:nvCxnSpPr>
        <p:spPr>
          <a:xfrm>
            <a:off x="822800" y="1997457"/>
            <a:ext cx="0" cy="27345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267744" y="1997457"/>
            <a:ext cx="0" cy="27345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51920" y="1997457"/>
            <a:ext cx="0" cy="27345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292080" y="1997457"/>
            <a:ext cx="0" cy="2734533"/>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732240" y="1997457"/>
            <a:ext cx="0" cy="27345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100392" y="1997457"/>
            <a:ext cx="0" cy="27345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11560" y="1626354"/>
            <a:ext cx="648072" cy="369332"/>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schemeClr val="tx1">
                    <a:lumMod val="50000"/>
                    <a:lumOff val="50000"/>
                  </a:schemeClr>
                </a:solidFill>
                <a:latin typeface="Broadway" pitchFamily="82" charset="0"/>
              </a:rPr>
              <a:t>0%</a:t>
            </a:r>
            <a:endParaRPr lang="zh-CN" altLang="en-US" dirty="0">
              <a:solidFill>
                <a:schemeClr val="tx1">
                  <a:lumMod val="50000"/>
                  <a:lumOff val="50000"/>
                </a:schemeClr>
              </a:solidFill>
              <a:latin typeface="Broadway" pitchFamily="82" charset="0"/>
            </a:endParaRPr>
          </a:p>
        </p:txBody>
      </p:sp>
      <p:sp>
        <p:nvSpPr>
          <p:cNvPr id="22" name="TextBox 21"/>
          <p:cNvSpPr txBox="1"/>
          <p:nvPr/>
        </p:nvSpPr>
        <p:spPr>
          <a:xfrm>
            <a:off x="3579680" y="1622950"/>
            <a:ext cx="665308" cy="372736"/>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schemeClr val="tx1">
                    <a:lumMod val="50000"/>
                    <a:lumOff val="50000"/>
                  </a:schemeClr>
                </a:solidFill>
                <a:latin typeface="Broadway" pitchFamily="82" charset="0"/>
              </a:rPr>
              <a:t>40%</a:t>
            </a:r>
            <a:endParaRPr lang="zh-CN" altLang="en-US" dirty="0">
              <a:solidFill>
                <a:schemeClr val="tx1">
                  <a:lumMod val="50000"/>
                  <a:lumOff val="50000"/>
                </a:schemeClr>
              </a:solidFill>
              <a:latin typeface="Broadway" pitchFamily="82" charset="0"/>
            </a:endParaRPr>
          </a:p>
        </p:txBody>
      </p:sp>
      <p:sp>
        <p:nvSpPr>
          <p:cNvPr id="23" name="TextBox 22"/>
          <p:cNvSpPr txBox="1"/>
          <p:nvPr/>
        </p:nvSpPr>
        <p:spPr>
          <a:xfrm>
            <a:off x="2029489" y="1626354"/>
            <a:ext cx="780334" cy="369332"/>
          </a:xfrm>
          <a:prstGeom prst="rect">
            <a:avLst/>
          </a:prstGeom>
          <a:noFill/>
          <a:ln>
            <a:noFill/>
          </a:ln>
          <a:effectLst>
            <a:outerShdw blurRad="63500" sx="102000" sy="102000" algn="ctr" rotWithShape="0">
              <a:prstClr val="black">
                <a:alpha val="40000"/>
              </a:prstClr>
            </a:outerShdw>
          </a:effectLst>
        </p:spPr>
        <p:txBody>
          <a:bodyPr wrap="square" rtlCol="0">
            <a:spAutoFit/>
          </a:bodyPr>
          <a:lstStyle/>
          <a:p>
            <a:r>
              <a:rPr lang="en-US" altLang="zh-CN" dirty="0" smtClean="0">
                <a:solidFill>
                  <a:schemeClr val="tx1">
                    <a:lumMod val="50000"/>
                    <a:lumOff val="50000"/>
                  </a:schemeClr>
                </a:solidFill>
                <a:latin typeface="Broadway" pitchFamily="82" charset="0"/>
              </a:rPr>
              <a:t>20%</a:t>
            </a:r>
            <a:endParaRPr lang="zh-CN" altLang="en-US" dirty="0">
              <a:solidFill>
                <a:schemeClr val="tx1">
                  <a:lumMod val="50000"/>
                  <a:lumOff val="50000"/>
                </a:schemeClr>
              </a:solidFill>
              <a:latin typeface="Broadway" pitchFamily="82" charset="0"/>
            </a:endParaRPr>
          </a:p>
        </p:txBody>
      </p:sp>
      <p:sp>
        <p:nvSpPr>
          <p:cNvPr id="24" name="TextBox 23"/>
          <p:cNvSpPr txBox="1"/>
          <p:nvPr/>
        </p:nvSpPr>
        <p:spPr>
          <a:xfrm>
            <a:off x="6444368" y="1626354"/>
            <a:ext cx="791928" cy="369332"/>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schemeClr val="tx1">
                    <a:lumMod val="50000"/>
                    <a:lumOff val="50000"/>
                  </a:schemeClr>
                </a:solidFill>
                <a:latin typeface="Broadway" pitchFamily="82" charset="0"/>
              </a:rPr>
              <a:t>80%</a:t>
            </a:r>
            <a:endParaRPr lang="zh-CN" altLang="en-US" dirty="0">
              <a:solidFill>
                <a:schemeClr val="tx1">
                  <a:lumMod val="50000"/>
                  <a:lumOff val="50000"/>
                </a:schemeClr>
              </a:solidFill>
              <a:latin typeface="Broadway" pitchFamily="82" charset="0"/>
            </a:endParaRPr>
          </a:p>
        </p:txBody>
      </p:sp>
      <p:sp>
        <p:nvSpPr>
          <p:cNvPr id="25" name="TextBox 24"/>
          <p:cNvSpPr txBox="1"/>
          <p:nvPr/>
        </p:nvSpPr>
        <p:spPr>
          <a:xfrm>
            <a:off x="5014845" y="1626354"/>
            <a:ext cx="659666" cy="369332"/>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srgbClr val="00B0F0"/>
                </a:solidFill>
                <a:latin typeface="Broadway" pitchFamily="82" charset="0"/>
              </a:rPr>
              <a:t>60%</a:t>
            </a:r>
            <a:endParaRPr lang="zh-CN" altLang="en-US" dirty="0">
              <a:solidFill>
                <a:srgbClr val="00B0F0"/>
              </a:solidFill>
              <a:latin typeface="Broadway" pitchFamily="82" charset="0"/>
            </a:endParaRPr>
          </a:p>
        </p:txBody>
      </p:sp>
      <p:sp>
        <p:nvSpPr>
          <p:cNvPr id="26" name="TextBox 25"/>
          <p:cNvSpPr txBox="1"/>
          <p:nvPr/>
        </p:nvSpPr>
        <p:spPr>
          <a:xfrm>
            <a:off x="7776356" y="1626354"/>
            <a:ext cx="900100" cy="369332"/>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schemeClr val="tx1">
                    <a:lumMod val="50000"/>
                    <a:lumOff val="50000"/>
                  </a:schemeClr>
                </a:solidFill>
                <a:latin typeface="Broadway" pitchFamily="82" charset="0"/>
              </a:rPr>
              <a:t>100%</a:t>
            </a:r>
            <a:endParaRPr lang="zh-CN" altLang="en-US" dirty="0">
              <a:solidFill>
                <a:schemeClr val="tx1">
                  <a:lumMod val="50000"/>
                  <a:lumOff val="50000"/>
                </a:schemeClr>
              </a:solidFill>
              <a:latin typeface="Broadway" pitchFamily="82" charset="0"/>
            </a:endParaRPr>
          </a:p>
        </p:txBody>
      </p:sp>
      <p:cxnSp>
        <p:nvCxnSpPr>
          <p:cNvPr id="27" name="直接连接符 26"/>
          <p:cNvCxnSpPr/>
          <p:nvPr/>
        </p:nvCxnSpPr>
        <p:spPr>
          <a:xfrm>
            <a:off x="570772" y="1995686"/>
            <a:ext cx="8105684" cy="0"/>
          </a:xfrm>
          <a:prstGeom prst="line">
            <a:avLst/>
          </a:prstGeom>
          <a:ln>
            <a:solidFill>
              <a:schemeClr val="tx1">
                <a:lumMod val="50000"/>
                <a:lumOff val="50000"/>
              </a:schemeClr>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570772" y="4723416"/>
            <a:ext cx="7859960" cy="0"/>
          </a:xfrm>
          <a:prstGeom prst="line">
            <a:avLst/>
          </a:prstGeom>
          <a:ln>
            <a:solidFill>
              <a:schemeClr val="tx1">
                <a:lumMod val="50000"/>
                <a:lumOff val="50000"/>
              </a:schemeClr>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9" name="矩形 28"/>
          <p:cNvSpPr>
            <a:spLocks noChangeArrowheads="1"/>
          </p:cNvSpPr>
          <p:nvPr/>
        </p:nvSpPr>
        <p:spPr bwMode="auto">
          <a:xfrm>
            <a:off x="2267744" y="2101749"/>
            <a:ext cx="1210588" cy="499624"/>
          </a:xfrm>
          <a:prstGeom prst="rect">
            <a:avLst/>
          </a:prstGeom>
          <a:solidFill>
            <a:schemeClr val="tx1">
              <a:lumMod val="50000"/>
              <a:lumOff val="50000"/>
            </a:schemeClr>
          </a:solidFill>
          <a:ln>
            <a:noFill/>
          </a:ln>
          <a:effectLst>
            <a:outerShdw blurRad="50800" dist="38100" dir="5400000" algn="t" rotWithShape="0">
              <a:prstClr val="black">
                <a:alpha val="40000"/>
              </a:prstClr>
            </a:outerShdw>
          </a:effectLs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万泰使命</a:t>
            </a:r>
            <a:endParaRPr lang="zh-CN" altLang="en-US" sz="2000" b="1" dirty="0">
              <a:solidFill>
                <a:srgbClr val="FFFFFF"/>
              </a:solidFill>
              <a:latin typeface="微软雅黑" pitchFamily="34" charset="-122"/>
              <a:ea typeface="微软雅黑" pitchFamily="34" charset="-122"/>
            </a:endParaRPr>
          </a:p>
        </p:txBody>
      </p:sp>
      <p:sp>
        <p:nvSpPr>
          <p:cNvPr id="30" name="矩形 28"/>
          <p:cNvSpPr>
            <a:spLocks noChangeArrowheads="1"/>
          </p:cNvSpPr>
          <p:nvPr/>
        </p:nvSpPr>
        <p:spPr bwMode="auto">
          <a:xfrm>
            <a:off x="3851920" y="2741964"/>
            <a:ext cx="1210588" cy="499624"/>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万泰精神</a:t>
            </a:r>
            <a:endParaRPr lang="zh-CN" altLang="en-US" sz="2000" b="1" dirty="0">
              <a:solidFill>
                <a:srgbClr val="FFFFFF"/>
              </a:solidFill>
              <a:latin typeface="微软雅黑" pitchFamily="34" charset="-122"/>
              <a:ea typeface="微软雅黑" pitchFamily="34" charset="-122"/>
            </a:endParaRPr>
          </a:p>
        </p:txBody>
      </p:sp>
      <p:sp>
        <p:nvSpPr>
          <p:cNvPr id="31" name="矩形 28"/>
          <p:cNvSpPr>
            <a:spLocks noChangeArrowheads="1"/>
          </p:cNvSpPr>
          <p:nvPr/>
        </p:nvSpPr>
        <p:spPr bwMode="auto">
          <a:xfrm>
            <a:off x="5292080" y="3255826"/>
            <a:ext cx="1210588" cy="499624"/>
          </a:xfrm>
          <a:prstGeom prst="rect">
            <a:avLst/>
          </a:prstGeom>
          <a:solidFill>
            <a:srgbClr val="00B0F0"/>
          </a:solidFill>
          <a:ln>
            <a:noFill/>
          </a:ln>
          <a:effectLst>
            <a:outerShdw blurRad="63500" sx="102000" sy="102000" algn="ctr" rotWithShape="0">
              <a:prstClr val="black">
                <a:alpha val="40000"/>
              </a:prstClr>
            </a:outerShdw>
          </a:effectLs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核心价值</a:t>
            </a:r>
            <a:endParaRPr lang="zh-CN" altLang="en-US" sz="2000" b="1" dirty="0">
              <a:solidFill>
                <a:srgbClr val="FFFFFF"/>
              </a:solidFill>
              <a:latin typeface="微软雅黑" pitchFamily="34" charset="-122"/>
              <a:ea typeface="微软雅黑" pitchFamily="34" charset="-122"/>
            </a:endParaRPr>
          </a:p>
        </p:txBody>
      </p:sp>
      <p:sp>
        <p:nvSpPr>
          <p:cNvPr id="32" name="矩形 28"/>
          <p:cNvSpPr>
            <a:spLocks noChangeArrowheads="1"/>
          </p:cNvSpPr>
          <p:nvPr/>
        </p:nvSpPr>
        <p:spPr bwMode="auto">
          <a:xfrm>
            <a:off x="6732240" y="3716976"/>
            <a:ext cx="1210588" cy="499624"/>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管理原则</a:t>
            </a:r>
            <a:endParaRPr lang="zh-CN" altLang="en-US" sz="2000" b="1" dirty="0">
              <a:solidFill>
                <a:srgbClr val="FFFFFF"/>
              </a:solidFill>
              <a:latin typeface="微软雅黑" pitchFamily="34" charset="-122"/>
              <a:ea typeface="微软雅黑" pitchFamily="34" charset="-122"/>
            </a:endParaRPr>
          </a:p>
        </p:txBody>
      </p:sp>
      <p:grpSp>
        <p:nvGrpSpPr>
          <p:cNvPr id="76" name="组合 75"/>
          <p:cNvGrpSpPr/>
          <p:nvPr/>
        </p:nvGrpSpPr>
        <p:grpSpPr>
          <a:xfrm>
            <a:off x="-75993" y="202060"/>
            <a:ext cx="2024141" cy="801267"/>
            <a:chOff x="-75993" y="202060"/>
            <a:chExt cx="2024141" cy="801267"/>
          </a:xfrm>
        </p:grpSpPr>
        <p:sp>
          <p:nvSpPr>
            <p:cNvPr id="69" name="矩形 68"/>
            <p:cNvSpPr/>
            <p:nvPr/>
          </p:nvSpPr>
          <p:spPr>
            <a:xfrm rot="17039993">
              <a:off x="506906" y="-380839"/>
              <a:ext cx="432048" cy="1597845"/>
            </a:xfrm>
            <a:custGeom>
              <a:avLst/>
              <a:gdLst/>
              <a:ahLst/>
              <a:cxnLst/>
              <a:rect l="l" t="t" r="r" b="b"/>
              <a:pathLst>
                <a:path w="432048" h="1597845">
                  <a:moveTo>
                    <a:pt x="432048" y="0"/>
                  </a:moveTo>
                  <a:lnTo>
                    <a:pt x="432048" y="1597845"/>
                  </a:lnTo>
                  <a:lnTo>
                    <a:pt x="0" y="1597845"/>
                  </a:lnTo>
                  <a:lnTo>
                    <a:pt x="0" y="107721"/>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0" name="矩形 69"/>
            <p:cNvSpPr/>
            <p:nvPr/>
          </p:nvSpPr>
          <p:spPr>
            <a:xfrm rot="17039993">
              <a:off x="256347" y="360326"/>
              <a:ext cx="47020" cy="587920"/>
            </a:xfrm>
            <a:custGeom>
              <a:avLst/>
              <a:gdLst/>
              <a:ahLst/>
              <a:cxnLst/>
              <a:rect l="l" t="t" r="r" b="b"/>
              <a:pathLst>
                <a:path w="45719" h="982037">
                  <a:moveTo>
                    <a:pt x="45719" y="0"/>
                  </a:moveTo>
                  <a:lnTo>
                    <a:pt x="45719" y="982037"/>
                  </a:lnTo>
                  <a:lnTo>
                    <a:pt x="0" y="982037"/>
                  </a:lnTo>
                  <a:lnTo>
                    <a:pt x="0" y="11399"/>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TextBox 72"/>
            <p:cNvSpPr txBox="1"/>
            <p:nvPr/>
          </p:nvSpPr>
          <p:spPr>
            <a:xfrm rot="776355">
              <a:off x="125717" y="316498"/>
              <a:ext cx="1822431" cy="400110"/>
            </a:xfrm>
            <a:prstGeom prst="rect">
              <a:avLst/>
            </a:prstGeom>
            <a:noFill/>
          </p:spPr>
          <p:txBody>
            <a:bodyPr wrap="square" rtlCol="0">
              <a:spAutoFit/>
            </a:bodyPr>
            <a:lstStyle/>
            <a:p>
              <a:r>
                <a:rPr lang="zh-CN" altLang="en-US" sz="2000" b="1" dirty="0" smtClean="0">
                  <a:solidFill>
                    <a:srgbClr val="FFFFFF"/>
                  </a:solidFill>
                  <a:latin typeface="微软雅黑" pitchFamily="34" charset="-122"/>
                  <a:ea typeface="微软雅黑" pitchFamily="34" charset="-122"/>
                </a:rPr>
                <a:t>企业文化</a:t>
              </a:r>
              <a:endParaRPr lang="zh-CN" altLang="en-US" sz="2000" b="1" dirty="0">
                <a:solidFill>
                  <a:srgbClr val="FFFFFF"/>
                </a:solidFill>
                <a:latin typeface="微软雅黑" pitchFamily="34" charset="-122"/>
                <a:ea typeface="微软雅黑" pitchFamily="34" charset="-122"/>
              </a:endParaRPr>
            </a:p>
          </p:txBody>
        </p:sp>
        <p:sp>
          <p:nvSpPr>
            <p:cNvPr id="74" name="TextBox 73"/>
            <p:cNvSpPr txBox="1"/>
            <p:nvPr/>
          </p:nvSpPr>
          <p:spPr>
            <a:xfrm rot="776355">
              <a:off x="571760" y="695550"/>
              <a:ext cx="991499" cy="307777"/>
            </a:xfrm>
            <a:prstGeom prst="rect">
              <a:avLst/>
            </a:prstGeom>
            <a:noFill/>
          </p:spPr>
          <p:txBody>
            <a:bodyPr wrap="square" rtlCol="0">
              <a:spAutoFit/>
            </a:bodyPr>
            <a:lstStyle/>
            <a:p>
              <a:r>
                <a:rPr lang="en-US" altLang="zh-CN" sz="1400" b="1" dirty="0" smtClean="0">
                  <a:solidFill>
                    <a:srgbClr val="00B0F0"/>
                  </a:solidFill>
                  <a:latin typeface="Broadway" pitchFamily="82" charset="0"/>
                  <a:ea typeface="微软雅黑" pitchFamily="34" charset="-122"/>
                </a:rPr>
                <a:t>Three</a:t>
              </a:r>
              <a:endParaRPr lang="zh-CN" altLang="en-US" sz="1400" b="1" dirty="0">
                <a:solidFill>
                  <a:srgbClr val="00B0F0"/>
                </a:solidFill>
                <a:latin typeface="Broadway" pitchFamily="82" charset="0"/>
                <a:ea typeface="微软雅黑" pitchFamily="34" charset="-122"/>
              </a:endParaRPr>
            </a:p>
          </p:txBody>
        </p:sp>
        <p:sp>
          <p:nvSpPr>
            <p:cNvPr id="75" name="矩形 69"/>
            <p:cNvSpPr/>
            <p:nvPr/>
          </p:nvSpPr>
          <p:spPr>
            <a:xfrm rot="17039993">
              <a:off x="1351297" y="888276"/>
              <a:ext cx="45719" cy="82535"/>
            </a:xfrm>
            <a:custGeom>
              <a:avLst/>
              <a:gdLst/>
              <a:ahLst/>
              <a:cxnLst/>
              <a:rect l="l" t="t" r="r" b="b"/>
              <a:pathLst>
                <a:path w="45719" h="982037">
                  <a:moveTo>
                    <a:pt x="45719" y="0"/>
                  </a:moveTo>
                  <a:lnTo>
                    <a:pt x="45719" y="982037"/>
                  </a:lnTo>
                  <a:lnTo>
                    <a:pt x="0" y="982037"/>
                  </a:lnTo>
                  <a:lnTo>
                    <a:pt x="0" y="11399"/>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9525371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338002"/>
            <a:ext cx="2411761" cy="721580"/>
          </a:xfrm>
          <a:prstGeom prst="rect">
            <a:avLst/>
          </a:prstGeom>
          <a:ln>
            <a:noFill/>
          </a:ln>
          <a:effectLst>
            <a:reflection blurRad="6350" stA="50000" endA="300" endPos="55000" dir="5400000" sy="-100000" algn="bl" rotWithShape="0"/>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4"/>
          <p:cNvGrpSpPr/>
          <p:nvPr/>
        </p:nvGrpSpPr>
        <p:grpSpPr>
          <a:xfrm>
            <a:off x="0" y="4731990"/>
            <a:ext cx="9144000" cy="523220"/>
            <a:chOff x="0" y="4731990"/>
            <a:chExt cx="9144000" cy="523220"/>
          </a:xfrm>
          <a:effectLst>
            <a:outerShdw blurRad="63500" sx="102000" sy="102000" algn="ctr" rotWithShape="0">
              <a:prstClr val="black">
                <a:alpha val="40000"/>
              </a:prstClr>
            </a:outerShdw>
          </a:effectLst>
        </p:grpSpPr>
        <p:sp>
          <p:nvSpPr>
            <p:cNvPr id="6" name="TextBox 5"/>
            <p:cNvSpPr txBox="1"/>
            <p:nvPr/>
          </p:nvSpPr>
          <p:spPr>
            <a:xfrm>
              <a:off x="6509676" y="4731990"/>
              <a:ext cx="1715077" cy="523220"/>
            </a:xfrm>
            <a:prstGeom prst="rect">
              <a:avLst/>
            </a:prstGeom>
            <a:noFill/>
          </p:spPr>
          <p:txBody>
            <a:bodyPr wrap="square" rtlCol="0">
              <a:spAutoFit/>
            </a:bodyPr>
            <a:lstStyle/>
            <a:p>
              <a:r>
                <a:rPr lang="zh-CN" altLang="en-US" sz="2800" b="1" dirty="0" smtClean="0">
                  <a:solidFill>
                    <a:schemeClr val="tx1">
                      <a:lumMod val="50000"/>
                      <a:lumOff val="50000"/>
                    </a:schemeClr>
                  </a:solidFill>
                  <a:latin typeface="微软雅黑" pitchFamily="34" charset="-122"/>
                  <a:ea typeface="微软雅黑" pitchFamily="34" charset="-122"/>
                </a:rPr>
                <a:t>万泰建设</a:t>
              </a:r>
              <a:endParaRPr lang="zh-CN" altLang="en-US" sz="2800" b="1" dirty="0">
                <a:solidFill>
                  <a:schemeClr val="tx1">
                    <a:lumMod val="50000"/>
                    <a:lumOff val="50000"/>
                  </a:schemeClr>
                </a:solidFill>
                <a:latin typeface="微软雅黑" pitchFamily="34" charset="-122"/>
                <a:ea typeface="微软雅黑" pitchFamily="34" charset="-122"/>
              </a:endParaRPr>
            </a:p>
          </p:txBody>
        </p:sp>
        <p:grpSp>
          <p:nvGrpSpPr>
            <p:cNvPr id="7" name="组合 6"/>
            <p:cNvGrpSpPr/>
            <p:nvPr/>
          </p:nvGrpSpPr>
          <p:grpSpPr>
            <a:xfrm>
              <a:off x="0" y="4833605"/>
              <a:ext cx="9144000" cy="330425"/>
              <a:chOff x="0" y="6444822"/>
              <a:chExt cx="9144000" cy="440567"/>
            </a:xfrm>
          </p:grpSpPr>
          <p:sp>
            <p:nvSpPr>
              <p:cNvPr id="8" name="矩形 7"/>
              <p:cNvSpPr/>
              <p:nvPr/>
            </p:nvSpPr>
            <p:spPr>
              <a:xfrm>
                <a:off x="0" y="6472211"/>
                <a:ext cx="6509675"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8141472" y="6444822"/>
                <a:ext cx="534984" cy="413178"/>
                <a:chOff x="8072352" y="6444822"/>
                <a:chExt cx="534984" cy="413178"/>
              </a:xfrm>
            </p:grpSpPr>
            <p:sp>
              <p:nvSpPr>
                <p:cNvPr id="11" name="矩形 10"/>
                <p:cNvSpPr/>
                <p:nvPr/>
              </p:nvSpPr>
              <p:spPr>
                <a:xfrm>
                  <a:off x="8072352" y="6444822"/>
                  <a:ext cx="45719"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148701" y="6444822"/>
                  <a:ext cx="72008"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8251339" y="6444822"/>
                  <a:ext cx="106455"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8388424" y="6444822"/>
                  <a:ext cx="218912"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矩形 9"/>
              <p:cNvSpPr/>
              <p:nvPr/>
            </p:nvSpPr>
            <p:spPr>
              <a:xfrm>
                <a:off x="8723986" y="6444822"/>
                <a:ext cx="420014"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 name="组合 14"/>
          <p:cNvGrpSpPr/>
          <p:nvPr/>
        </p:nvGrpSpPr>
        <p:grpSpPr>
          <a:xfrm>
            <a:off x="-75993" y="202060"/>
            <a:ext cx="2024141" cy="801267"/>
            <a:chOff x="-75993" y="202060"/>
            <a:chExt cx="2024141" cy="801267"/>
          </a:xfrm>
        </p:grpSpPr>
        <p:sp>
          <p:nvSpPr>
            <p:cNvPr id="16" name="矩形 68"/>
            <p:cNvSpPr/>
            <p:nvPr/>
          </p:nvSpPr>
          <p:spPr>
            <a:xfrm rot="17039993">
              <a:off x="506906" y="-380839"/>
              <a:ext cx="432048" cy="1597845"/>
            </a:xfrm>
            <a:custGeom>
              <a:avLst/>
              <a:gdLst/>
              <a:ahLst/>
              <a:cxnLst/>
              <a:rect l="l" t="t" r="r" b="b"/>
              <a:pathLst>
                <a:path w="432048" h="1597845">
                  <a:moveTo>
                    <a:pt x="432048" y="0"/>
                  </a:moveTo>
                  <a:lnTo>
                    <a:pt x="432048" y="1597845"/>
                  </a:lnTo>
                  <a:lnTo>
                    <a:pt x="0" y="1597845"/>
                  </a:lnTo>
                  <a:lnTo>
                    <a:pt x="0" y="107721"/>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69"/>
            <p:cNvSpPr/>
            <p:nvPr/>
          </p:nvSpPr>
          <p:spPr>
            <a:xfrm rot="17039993">
              <a:off x="256347" y="360326"/>
              <a:ext cx="47020" cy="587920"/>
            </a:xfrm>
            <a:custGeom>
              <a:avLst/>
              <a:gdLst/>
              <a:ahLst/>
              <a:cxnLst/>
              <a:rect l="l" t="t" r="r" b="b"/>
              <a:pathLst>
                <a:path w="45719" h="982037">
                  <a:moveTo>
                    <a:pt x="45719" y="0"/>
                  </a:moveTo>
                  <a:lnTo>
                    <a:pt x="45719" y="982037"/>
                  </a:lnTo>
                  <a:lnTo>
                    <a:pt x="0" y="982037"/>
                  </a:lnTo>
                  <a:lnTo>
                    <a:pt x="0" y="11399"/>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rot="776355">
              <a:off x="125717" y="316498"/>
              <a:ext cx="1822431" cy="400110"/>
            </a:xfrm>
            <a:prstGeom prst="rect">
              <a:avLst/>
            </a:prstGeom>
            <a:noFill/>
          </p:spPr>
          <p:txBody>
            <a:bodyPr wrap="square" rtlCol="0">
              <a:spAutoFit/>
            </a:bodyPr>
            <a:lstStyle/>
            <a:p>
              <a:r>
                <a:rPr lang="zh-CN" altLang="en-US" sz="2000" b="1" dirty="0" smtClean="0">
                  <a:solidFill>
                    <a:srgbClr val="FFFFFF"/>
                  </a:solidFill>
                  <a:latin typeface="微软雅黑" pitchFamily="34" charset="-122"/>
                  <a:ea typeface="微软雅黑" pitchFamily="34" charset="-122"/>
                </a:rPr>
                <a:t>企业文化</a:t>
              </a:r>
              <a:endParaRPr lang="zh-CN" altLang="en-US" sz="2000" b="1" dirty="0">
                <a:solidFill>
                  <a:srgbClr val="FFFFFF"/>
                </a:solidFill>
                <a:latin typeface="微软雅黑" pitchFamily="34" charset="-122"/>
                <a:ea typeface="微软雅黑" pitchFamily="34" charset="-122"/>
              </a:endParaRPr>
            </a:p>
          </p:txBody>
        </p:sp>
        <p:sp>
          <p:nvSpPr>
            <p:cNvPr id="19" name="TextBox 18"/>
            <p:cNvSpPr txBox="1"/>
            <p:nvPr/>
          </p:nvSpPr>
          <p:spPr>
            <a:xfrm rot="776355">
              <a:off x="571760" y="695550"/>
              <a:ext cx="991499" cy="307777"/>
            </a:xfrm>
            <a:prstGeom prst="rect">
              <a:avLst/>
            </a:prstGeom>
            <a:noFill/>
          </p:spPr>
          <p:txBody>
            <a:bodyPr wrap="square" rtlCol="0">
              <a:spAutoFit/>
            </a:bodyPr>
            <a:lstStyle/>
            <a:p>
              <a:r>
                <a:rPr lang="en-US" altLang="zh-CN" sz="1400" b="1" dirty="0" smtClean="0">
                  <a:solidFill>
                    <a:srgbClr val="00B0F0"/>
                  </a:solidFill>
                  <a:latin typeface="Broadway" pitchFamily="82" charset="0"/>
                  <a:ea typeface="微软雅黑" pitchFamily="34" charset="-122"/>
                </a:rPr>
                <a:t>Three</a:t>
              </a:r>
              <a:endParaRPr lang="zh-CN" altLang="en-US" sz="1400" b="1" dirty="0">
                <a:solidFill>
                  <a:srgbClr val="00B0F0"/>
                </a:solidFill>
                <a:latin typeface="Broadway" pitchFamily="82" charset="0"/>
                <a:ea typeface="微软雅黑" pitchFamily="34" charset="-122"/>
              </a:endParaRPr>
            </a:p>
          </p:txBody>
        </p:sp>
        <p:sp>
          <p:nvSpPr>
            <p:cNvPr id="20" name="矩形 69"/>
            <p:cNvSpPr/>
            <p:nvPr/>
          </p:nvSpPr>
          <p:spPr>
            <a:xfrm rot="17039993">
              <a:off x="1351297" y="888276"/>
              <a:ext cx="45719" cy="82535"/>
            </a:xfrm>
            <a:custGeom>
              <a:avLst/>
              <a:gdLst/>
              <a:ahLst/>
              <a:cxnLst/>
              <a:rect l="l" t="t" r="r" b="b"/>
              <a:pathLst>
                <a:path w="45719" h="982037">
                  <a:moveTo>
                    <a:pt x="45719" y="0"/>
                  </a:moveTo>
                  <a:lnTo>
                    <a:pt x="45719" y="982037"/>
                  </a:lnTo>
                  <a:lnTo>
                    <a:pt x="0" y="982037"/>
                  </a:lnTo>
                  <a:lnTo>
                    <a:pt x="0" y="11399"/>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p:nvSpPr>
        <p:spPr>
          <a:xfrm>
            <a:off x="4752246" y="3579862"/>
            <a:ext cx="686542" cy="1148308"/>
          </a:xfrm>
          <a:custGeom>
            <a:avLst/>
            <a:gdLst/>
            <a:ahLst/>
            <a:cxnLst/>
            <a:rect l="l" t="t" r="r" b="b"/>
            <a:pathLst>
              <a:path w="686542" h="1148308">
                <a:moveTo>
                  <a:pt x="0" y="0"/>
                </a:moveTo>
                <a:lnTo>
                  <a:pt x="163251" y="0"/>
                </a:lnTo>
                <a:cubicBezTo>
                  <a:pt x="163251" y="99422"/>
                  <a:pt x="243849" y="180020"/>
                  <a:pt x="343271" y="180020"/>
                </a:cubicBezTo>
                <a:cubicBezTo>
                  <a:pt x="442693" y="180020"/>
                  <a:pt x="523291" y="99422"/>
                  <a:pt x="523291" y="0"/>
                </a:cubicBezTo>
                <a:lnTo>
                  <a:pt x="686542" y="0"/>
                </a:lnTo>
                <a:lnTo>
                  <a:pt x="686542" y="1148308"/>
                </a:lnTo>
                <a:lnTo>
                  <a:pt x="0" y="1148308"/>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3600" dirty="0" smtClean="0">
              <a:latin typeface="Broadway" pitchFamily="82" charset="0"/>
            </a:endParaRPr>
          </a:p>
          <a:p>
            <a:pPr algn="ctr"/>
            <a:endParaRPr lang="en-US" altLang="zh-CN" sz="2000" dirty="0" smtClean="0">
              <a:latin typeface="Broadway" pitchFamily="82" charset="0"/>
            </a:endParaRPr>
          </a:p>
          <a:p>
            <a:pPr algn="ctr"/>
            <a:r>
              <a:rPr lang="en-US" altLang="zh-CN" sz="2000" dirty="0" smtClean="0">
                <a:latin typeface="Broadway" pitchFamily="82" charset="0"/>
              </a:rPr>
              <a:t>4</a:t>
            </a:r>
            <a:endParaRPr lang="zh-CN" altLang="en-US" sz="2000" dirty="0">
              <a:latin typeface="Broadway" pitchFamily="82" charset="0"/>
            </a:endParaRPr>
          </a:p>
        </p:txBody>
      </p:sp>
      <p:sp>
        <p:nvSpPr>
          <p:cNvPr id="29" name="矩形 28"/>
          <p:cNvSpPr/>
          <p:nvPr/>
        </p:nvSpPr>
        <p:spPr>
          <a:xfrm>
            <a:off x="3056502" y="4154016"/>
            <a:ext cx="686542" cy="574154"/>
          </a:xfrm>
          <a:custGeom>
            <a:avLst/>
            <a:gdLst/>
            <a:ahLst/>
            <a:cxnLst/>
            <a:rect l="l" t="t" r="r" b="b"/>
            <a:pathLst>
              <a:path w="686542" h="574154">
                <a:moveTo>
                  <a:pt x="0" y="0"/>
                </a:moveTo>
                <a:lnTo>
                  <a:pt x="163251" y="0"/>
                </a:lnTo>
                <a:cubicBezTo>
                  <a:pt x="163251" y="99422"/>
                  <a:pt x="243849" y="180020"/>
                  <a:pt x="343271" y="180020"/>
                </a:cubicBezTo>
                <a:cubicBezTo>
                  <a:pt x="442693" y="180020"/>
                  <a:pt x="523291" y="99422"/>
                  <a:pt x="523291" y="0"/>
                </a:cubicBezTo>
                <a:lnTo>
                  <a:pt x="686542" y="0"/>
                </a:lnTo>
                <a:lnTo>
                  <a:pt x="686542" y="574154"/>
                </a:lnTo>
                <a:lnTo>
                  <a:pt x="0" y="574154"/>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000" dirty="0" smtClean="0">
              <a:latin typeface="Broadway" pitchFamily="82" charset="0"/>
            </a:endParaRPr>
          </a:p>
          <a:p>
            <a:pPr algn="ctr"/>
            <a:r>
              <a:rPr lang="en-US" altLang="zh-CN" sz="2000" dirty="0" smtClean="0">
                <a:latin typeface="Broadway" pitchFamily="82" charset="0"/>
              </a:rPr>
              <a:t>2</a:t>
            </a:r>
            <a:endParaRPr lang="zh-CN" altLang="en-US" sz="2000" dirty="0">
              <a:latin typeface="Broadway" pitchFamily="82" charset="0"/>
            </a:endParaRPr>
          </a:p>
        </p:txBody>
      </p:sp>
      <p:sp>
        <p:nvSpPr>
          <p:cNvPr id="30" name="矩形 29"/>
          <p:cNvSpPr/>
          <p:nvPr/>
        </p:nvSpPr>
        <p:spPr>
          <a:xfrm>
            <a:off x="3904374" y="3937992"/>
            <a:ext cx="686542" cy="790178"/>
          </a:xfrm>
          <a:custGeom>
            <a:avLst/>
            <a:gdLst/>
            <a:ahLst/>
            <a:cxnLst/>
            <a:rect l="l" t="t" r="r" b="b"/>
            <a:pathLst>
              <a:path w="686542" h="790178">
                <a:moveTo>
                  <a:pt x="0" y="0"/>
                </a:moveTo>
                <a:lnTo>
                  <a:pt x="163251" y="0"/>
                </a:lnTo>
                <a:cubicBezTo>
                  <a:pt x="163251" y="99422"/>
                  <a:pt x="243849" y="180020"/>
                  <a:pt x="343271" y="180020"/>
                </a:cubicBezTo>
                <a:cubicBezTo>
                  <a:pt x="442693" y="180020"/>
                  <a:pt x="523291" y="99422"/>
                  <a:pt x="523291" y="0"/>
                </a:cubicBezTo>
                <a:lnTo>
                  <a:pt x="686542" y="0"/>
                </a:lnTo>
                <a:lnTo>
                  <a:pt x="686542" y="790178"/>
                </a:lnTo>
                <a:lnTo>
                  <a:pt x="0" y="790178"/>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3600" dirty="0" smtClean="0">
              <a:latin typeface="Broadway" pitchFamily="82" charset="0"/>
            </a:endParaRPr>
          </a:p>
          <a:p>
            <a:pPr algn="ctr"/>
            <a:r>
              <a:rPr lang="en-US" altLang="zh-CN" sz="2400" dirty="0" smtClean="0">
                <a:latin typeface="Broadway" pitchFamily="82" charset="0"/>
              </a:rPr>
              <a:t>3</a:t>
            </a:r>
            <a:endParaRPr lang="zh-CN" altLang="en-US" sz="2400" dirty="0">
              <a:latin typeface="Broadway" pitchFamily="82" charset="0"/>
            </a:endParaRPr>
          </a:p>
        </p:txBody>
      </p:sp>
      <p:sp>
        <p:nvSpPr>
          <p:cNvPr id="31" name="矩形 30"/>
          <p:cNvSpPr/>
          <p:nvPr/>
        </p:nvSpPr>
        <p:spPr>
          <a:xfrm>
            <a:off x="5600120" y="3147814"/>
            <a:ext cx="686542" cy="1580356"/>
          </a:xfrm>
          <a:custGeom>
            <a:avLst/>
            <a:gdLst/>
            <a:ahLst/>
            <a:cxnLst/>
            <a:rect l="l" t="t" r="r" b="b"/>
            <a:pathLst>
              <a:path w="686542" h="1580356">
                <a:moveTo>
                  <a:pt x="0" y="0"/>
                </a:moveTo>
                <a:lnTo>
                  <a:pt x="163251" y="0"/>
                </a:lnTo>
                <a:cubicBezTo>
                  <a:pt x="163251" y="99422"/>
                  <a:pt x="243849" y="180020"/>
                  <a:pt x="343271" y="180020"/>
                </a:cubicBezTo>
                <a:cubicBezTo>
                  <a:pt x="442693" y="180020"/>
                  <a:pt x="523291" y="99422"/>
                  <a:pt x="523291" y="0"/>
                </a:cubicBezTo>
                <a:lnTo>
                  <a:pt x="686542" y="0"/>
                </a:lnTo>
                <a:lnTo>
                  <a:pt x="686542" y="1580356"/>
                </a:lnTo>
                <a:lnTo>
                  <a:pt x="0" y="1580356"/>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000" dirty="0" smtClean="0">
              <a:latin typeface="Broadway" pitchFamily="82" charset="0"/>
            </a:endParaRPr>
          </a:p>
          <a:p>
            <a:pPr algn="ctr"/>
            <a:endParaRPr lang="en-US" altLang="zh-CN" sz="2000" dirty="0">
              <a:latin typeface="Broadway" pitchFamily="82" charset="0"/>
            </a:endParaRPr>
          </a:p>
          <a:p>
            <a:pPr algn="ctr"/>
            <a:endParaRPr lang="en-US" altLang="zh-CN" sz="2000" dirty="0" smtClean="0">
              <a:latin typeface="Broadway" pitchFamily="82" charset="0"/>
            </a:endParaRPr>
          </a:p>
          <a:p>
            <a:pPr algn="ctr"/>
            <a:endParaRPr lang="en-US" altLang="zh-CN" sz="2000" dirty="0">
              <a:latin typeface="Broadway" pitchFamily="82" charset="0"/>
            </a:endParaRPr>
          </a:p>
          <a:p>
            <a:pPr algn="ctr"/>
            <a:r>
              <a:rPr lang="en-US" altLang="zh-CN" sz="2000" dirty="0" smtClean="0">
                <a:latin typeface="Broadway" pitchFamily="82" charset="0"/>
              </a:rPr>
              <a:t>5</a:t>
            </a:r>
            <a:endParaRPr lang="zh-CN" altLang="en-US" sz="2000" dirty="0">
              <a:latin typeface="Broadway" pitchFamily="82" charset="0"/>
            </a:endParaRPr>
          </a:p>
        </p:txBody>
      </p:sp>
      <p:sp>
        <p:nvSpPr>
          <p:cNvPr id="44" name="矩形 43"/>
          <p:cNvSpPr/>
          <p:nvPr/>
        </p:nvSpPr>
        <p:spPr>
          <a:xfrm>
            <a:off x="2195736" y="4333080"/>
            <a:ext cx="686542" cy="395089"/>
          </a:xfrm>
          <a:custGeom>
            <a:avLst/>
            <a:gdLst/>
            <a:ahLst/>
            <a:cxnLst/>
            <a:rect l="l" t="t" r="r" b="b"/>
            <a:pathLst>
              <a:path w="686542" h="395089">
                <a:moveTo>
                  <a:pt x="0" y="0"/>
                </a:moveTo>
                <a:lnTo>
                  <a:pt x="166438" y="0"/>
                </a:lnTo>
                <a:cubicBezTo>
                  <a:pt x="181000" y="84386"/>
                  <a:pt x="254659" y="148410"/>
                  <a:pt x="343271" y="148410"/>
                </a:cubicBezTo>
                <a:cubicBezTo>
                  <a:pt x="431883" y="148410"/>
                  <a:pt x="505542" y="84386"/>
                  <a:pt x="520105" y="0"/>
                </a:cubicBezTo>
                <a:lnTo>
                  <a:pt x="686542" y="0"/>
                </a:lnTo>
                <a:lnTo>
                  <a:pt x="686542" y="395089"/>
                </a:lnTo>
                <a:lnTo>
                  <a:pt x="0" y="395089"/>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Broadway" pitchFamily="82" charset="0"/>
            </a:endParaRPr>
          </a:p>
        </p:txBody>
      </p:sp>
      <p:sp>
        <p:nvSpPr>
          <p:cNvPr id="51" name="TextBox 50"/>
          <p:cNvSpPr txBox="1"/>
          <p:nvPr/>
        </p:nvSpPr>
        <p:spPr>
          <a:xfrm>
            <a:off x="2353391" y="4398811"/>
            <a:ext cx="528887" cy="400110"/>
          </a:xfrm>
          <a:prstGeom prst="rect">
            <a:avLst/>
          </a:prstGeom>
          <a:noFill/>
        </p:spPr>
        <p:txBody>
          <a:bodyPr wrap="square" rtlCol="0">
            <a:spAutoFit/>
          </a:bodyPr>
          <a:lstStyle/>
          <a:p>
            <a:r>
              <a:rPr lang="en-US" altLang="zh-CN" sz="2000" dirty="0" smtClean="0">
                <a:solidFill>
                  <a:srgbClr val="FFFFFF"/>
                </a:solidFill>
                <a:latin typeface="Broadway" pitchFamily="82" charset="0"/>
                <a:ea typeface="华康俪金黑W8(P)" pitchFamily="34" charset="-122"/>
              </a:rPr>
              <a:t>1</a:t>
            </a:r>
            <a:endParaRPr lang="zh-CN" altLang="en-US" sz="2000" dirty="0">
              <a:solidFill>
                <a:srgbClr val="FFFFFF"/>
              </a:solidFill>
              <a:latin typeface="Broadway" pitchFamily="82" charset="0"/>
              <a:ea typeface="华康俪金黑W8(P)" pitchFamily="34" charset="-122"/>
            </a:endParaRPr>
          </a:p>
        </p:txBody>
      </p:sp>
      <p:sp>
        <p:nvSpPr>
          <p:cNvPr id="53" name="单圆角矩形 52"/>
          <p:cNvSpPr/>
          <p:nvPr/>
        </p:nvSpPr>
        <p:spPr>
          <a:xfrm>
            <a:off x="2195736" y="2577070"/>
            <a:ext cx="686542" cy="1578856"/>
          </a:xfrm>
          <a:custGeom>
            <a:avLst/>
            <a:gdLst/>
            <a:ahLst/>
            <a:cxnLst/>
            <a:rect l="l" t="t" r="r" b="b"/>
            <a:pathLst>
              <a:path w="686542" h="1578856">
                <a:moveTo>
                  <a:pt x="0" y="0"/>
                </a:moveTo>
                <a:lnTo>
                  <a:pt x="343271" y="0"/>
                </a:lnTo>
                <a:cubicBezTo>
                  <a:pt x="532854" y="0"/>
                  <a:pt x="686542" y="153688"/>
                  <a:pt x="686542" y="343271"/>
                </a:cubicBezTo>
                <a:lnTo>
                  <a:pt x="686542" y="1578856"/>
                </a:lnTo>
                <a:lnTo>
                  <a:pt x="489697" y="1578856"/>
                </a:lnTo>
                <a:cubicBezTo>
                  <a:pt x="489042" y="1498656"/>
                  <a:pt x="423711" y="1433963"/>
                  <a:pt x="343271" y="1433963"/>
                </a:cubicBezTo>
                <a:cubicBezTo>
                  <a:pt x="262831" y="1433963"/>
                  <a:pt x="197500" y="1498656"/>
                  <a:pt x="196845" y="1578856"/>
                </a:cubicBezTo>
                <a:lnTo>
                  <a:pt x="0" y="1578856"/>
                </a:ln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lumMod val="50000"/>
                    <a:lumOff val="50000"/>
                  </a:schemeClr>
                </a:solidFill>
                <a:latin typeface="微软雅黑" pitchFamily="34" charset="-122"/>
                <a:ea typeface="微软雅黑" pitchFamily="34" charset="-122"/>
              </a:rPr>
              <a:t>以</a:t>
            </a:r>
            <a:endParaRPr lang="en-US" altLang="zh-CN" dirty="0" smtClean="0">
              <a:solidFill>
                <a:schemeClr val="tx1">
                  <a:lumMod val="50000"/>
                  <a:lumOff val="50000"/>
                </a:schemeClr>
              </a:solidFill>
              <a:latin typeface="微软雅黑" pitchFamily="34" charset="-122"/>
              <a:ea typeface="微软雅黑" pitchFamily="34" charset="-122"/>
            </a:endParaRPr>
          </a:p>
          <a:p>
            <a:pPr algn="ctr"/>
            <a:r>
              <a:rPr lang="zh-CN" altLang="en-US" dirty="0" smtClean="0">
                <a:solidFill>
                  <a:srgbClr val="00B0F0"/>
                </a:solidFill>
                <a:latin typeface="微软雅黑" pitchFamily="34" charset="-122"/>
                <a:ea typeface="微软雅黑" pitchFamily="34" charset="-122"/>
              </a:rPr>
              <a:t>服务</a:t>
            </a:r>
            <a:r>
              <a:rPr lang="zh-CN" altLang="en-US" dirty="0" smtClean="0">
                <a:solidFill>
                  <a:schemeClr val="tx1">
                    <a:lumMod val="50000"/>
                    <a:lumOff val="50000"/>
                  </a:schemeClr>
                </a:solidFill>
                <a:latin typeface="微软雅黑" pitchFamily="34" charset="-122"/>
                <a:ea typeface="微软雅黑" pitchFamily="34" charset="-122"/>
              </a:rPr>
              <a:t>为</a:t>
            </a:r>
            <a:r>
              <a:rPr lang="zh-CN" altLang="en-US" dirty="0">
                <a:solidFill>
                  <a:schemeClr val="tx1">
                    <a:lumMod val="50000"/>
                    <a:lumOff val="50000"/>
                  </a:schemeClr>
                </a:solidFill>
                <a:latin typeface="微软雅黑" pitchFamily="34" charset="-122"/>
                <a:ea typeface="微软雅黑" pitchFamily="34" charset="-122"/>
              </a:rPr>
              <a:t>中心 </a:t>
            </a:r>
          </a:p>
        </p:txBody>
      </p:sp>
      <p:sp>
        <p:nvSpPr>
          <p:cNvPr id="58" name="单圆角矩形 52"/>
          <p:cNvSpPr/>
          <p:nvPr/>
        </p:nvSpPr>
        <p:spPr>
          <a:xfrm>
            <a:off x="3056502" y="2063213"/>
            <a:ext cx="686542" cy="1994482"/>
          </a:xfrm>
          <a:custGeom>
            <a:avLst/>
            <a:gdLst/>
            <a:ahLst/>
            <a:cxnLst/>
            <a:rect l="l" t="t" r="r" b="b"/>
            <a:pathLst>
              <a:path w="686542" h="1578856">
                <a:moveTo>
                  <a:pt x="0" y="0"/>
                </a:moveTo>
                <a:lnTo>
                  <a:pt x="343271" y="0"/>
                </a:lnTo>
                <a:cubicBezTo>
                  <a:pt x="532854" y="0"/>
                  <a:pt x="686542" y="153688"/>
                  <a:pt x="686542" y="343271"/>
                </a:cubicBezTo>
                <a:lnTo>
                  <a:pt x="686542" y="1578856"/>
                </a:lnTo>
                <a:lnTo>
                  <a:pt x="489697" y="1578856"/>
                </a:lnTo>
                <a:cubicBezTo>
                  <a:pt x="489042" y="1498656"/>
                  <a:pt x="423711" y="1433963"/>
                  <a:pt x="343271" y="1433963"/>
                </a:cubicBezTo>
                <a:cubicBezTo>
                  <a:pt x="262831" y="1433963"/>
                  <a:pt x="197500" y="1498656"/>
                  <a:pt x="196845" y="1578856"/>
                </a:cubicBezTo>
                <a:lnTo>
                  <a:pt x="0" y="1578856"/>
                </a:ln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lumMod val="50000"/>
                    <a:lumOff val="50000"/>
                  </a:schemeClr>
                </a:solidFill>
                <a:latin typeface="微软雅黑" pitchFamily="34" charset="-122"/>
                <a:ea typeface="微软雅黑" pitchFamily="34" charset="-122"/>
              </a:rPr>
              <a:t>以</a:t>
            </a:r>
            <a:endParaRPr lang="en-US" altLang="zh-CN" dirty="0" smtClean="0">
              <a:solidFill>
                <a:schemeClr val="tx1">
                  <a:lumMod val="50000"/>
                  <a:lumOff val="50000"/>
                </a:schemeClr>
              </a:solidFill>
              <a:latin typeface="微软雅黑" pitchFamily="34" charset="-122"/>
              <a:ea typeface="微软雅黑" pitchFamily="34" charset="-122"/>
            </a:endParaRPr>
          </a:p>
          <a:p>
            <a:pPr algn="ctr"/>
            <a:r>
              <a:rPr lang="zh-CN" altLang="en-US" dirty="0" smtClean="0">
                <a:solidFill>
                  <a:srgbClr val="00B0F0"/>
                </a:solidFill>
                <a:latin typeface="微软雅黑" pitchFamily="34" charset="-122"/>
                <a:ea typeface="微软雅黑" pitchFamily="34" charset="-122"/>
              </a:rPr>
              <a:t>客户市场</a:t>
            </a:r>
            <a:r>
              <a:rPr lang="zh-CN" altLang="en-US" dirty="0" smtClean="0">
                <a:solidFill>
                  <a:schemeClr val="tx1">
                    <a:lumMod val="50000"/>
                    <a:lumOff val="50000"/>
                  </a:schemeClr>
                </a:solidFill>
                <a:latin typeface="微软雅黑" pitchFamily="34" charset="-122"/>
                <a:ea typeface="微软雅黑" pitchFamily="34" charset="-122"/>
              </a:rPr>
              <a:t>为</a:t>
            </a:r>
            <a:r>
              <a:rPr lang="zh-CN" altLang="en-US" dirty="0">
                <a:solidFill>
                  <a:schemeClr val="tx1">
                    <a:lumMod val="50000"/>
                    <a:lumOff val="50000"/>
                  </a:schemeClr>
                </a:solidFill>
                <a:latin typeface="微软雅黑" pitchFamily="34" charset="-122"/>
                <a:ea typeface="微软雅黑" pitchFamily="34" charset="-122"/>
              </a:rPr>
              <a:t>导向 </a:t>
            </a:r>
          </a:p>
          <a:p>
            <a:pPr algn="ctr"/>
            <a:r>
              <a:rPr lang="zh-CN" altLang="en-US" dirty="0" smtClean="0">
                <a:solidFill>
                  <a:schemeClr val="tx1">
                    <a:lumMod val="50000"/>
                    <a:lumOff val="50000"/>
                  </a:schemeClr>
                </a:solidFill>
                <a:latin typeface="微软雅黑" pitchFamily="34" charset="-122"/>
                <a:ea typeface="微软雅黑" pitchFamily="34" charset="-122"/>
              </a:rPr>
              <a:t> </a:t>
            </a:r>
            <a:endParaRPr lang="zh-CN" altLang="en-US" dirty="0">
              <a:solidFill>
                <a:schemeClr val="tx1">
                  <a:lumMod val="50000"/>
                  <a:lumOff val="50000"/>
                </a:schemeClr>
              </a:solidFill>
              <a:latin typeface="微软雅黑" pitchFamily="34" charset="-122"/>
              <a:ea typeface="微软雅黑" pitchFamily="34" charset="-122"/>
            </a:endParaRPr>
          </a:p>
        </p:txBody>
      </p:sp>
      <p:sp>
        <p:nvSpPr>
          <p:cNvPr id="59" name="单圆角矩形 52"/>
          <p:cNvSpPr/>
          <p:nvPr/>
        </p:nvSpPr>
        <p:spPr>
          <a:xfrm>
            <a:off x="3904374" y="1110427"/>
            <a:ext cx="686542" cy="2741938"/>
          </a:xfrm>
          <a:custGeom>
            <a:avLst/>
            <a:gdLst/>
            <a:ahLst/>
            <a:cxnLst/>
            <a:rect l="l" t="t" r="r" b="b"/>
            <a:pathLst>
              <a:path w="686542" h="1578856">
                <a:moveTo>
                  <a:pt x="0" y="0"/>
                </a:moveTo>
                <a:lnTo>
                  <a:pt x="343271" y="0"/>
                </a:lnTo>
                <a:cubicBezTo>
                  <a:pt x="532854" y="0"/>
                  <a:pt x="686542" y="153688"/>
                  <a:pt x="686542" y="343271"/>
                </a:cubicBezTo>
                <a:lnTo>
                  <a:pt x="686542" y="1578856"/>
                </a:lnTo>
                <a:lnTo>
                  <a:pt x="489697" y="1578856"/>
                </a:lnTo>
                <a:cubicBezTo>
                  <a:pt x="489042" y="1498656"/>
                  <a:pt x="423711" y="1433963"/>
                  <a:pt x="343271" y="1433963"/>
                </a:cubicBezTo>
                <a:cubicBezTo>
                  <a:pt x="262831" y="1433963"/>
                  <a:pt x="197500" y="1498656"/>
                  <a:pt x="196845" y="1578856"/>
                </a:cubicBezTo>
                <a:lnTo>
                  <a:pt x="0" y="1578856"/>
                </a:ln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50000"/>
                    <a:lumOff val="50000"/>
                  </a:schemeClr>
                </a:solidFill>
                <a:latin typeface="微软雅黑" pitchFamily="34" charset="-122"/>
                <a:ea typeface="微软雅黑" pitchFamily="34" charset="-122"/>
              </a:rPr>
              <a:t> </a:t>
            </a:r>
            <a:r>
              <a:rPr lang="zh-CN" altLang="en-US" dirty="0" smtClean="0">
                <a:solidFill>
                  <a:schemeClr val="tx1">
                    <a:lumMod val="50000"/>
                    <a:lumOff val="50000"/>
                  </a:schemeClr>
                </a:solidFill>
                <a:latin typeface="微软雅黑" pitchFamily="34" charset="-122"/>
                <a:ea typeface="微软雅黑" pitchFamily="34" charset="-122"/>
              </a:rPr>
              <a:t>以</a:t>
            </a:r>
            <a:r>
              <a:rPr lang="zh-CN" altLang="en-US" dirty="0" smtClean="0">
                <a:solidFill>
                  <a:srgbClr val="00B0F0"/>
                </a:solidFill>
                <a:latin typeface="微软雅黑" pitchFamily="34" charset="-122"/>
                <a:ea typeface="微软雅黑" pitchFamily="34" charset="-122"/>
              </a:rPr>
              <a:t>双赢共赢共发展</a:t>
            </a:r>
            <a:endParaRPr lang="en-US" altLang="zh-CN" dirty="0" smtClean="0">
              <a:solidFill>
                <a:srgbClr val="00B0F0"/>
              </a:solidFill>
              <a:latin typeface="微软雅黑" pitchFamily="34" charset="-122"/>
              <a:ea typeface="微软雅黑" pitchFamily="34" charset="-122"/>
            </a:endParaRPr>
          </a:p>
          <a:p>
            <a:pPr algn="ctr"/>
            <a:r>
              <a:rPr lang="zh-CN" altLang="en-US" dirty="0" smtClean="0">
                <a:solidFill>
                  <a:schemeClr val="tx1">
                    <a:lumMod val="50000"/>
                    <a:lumOff val="50000"/>
                  </a:schemeClr>
                </a:solidFill>
                <a:latin typeface="微软雅黑" pitchFamily="34" charset="-122"/>
                <a:ea typeface="微软雅黑" pitchFamily="34" charset="-122"/>
              </a:rPr>
              <a:t>为</a:t>
            </a:r>
            <a:r>
              <a:rPr lang="zh-CN" altLang="en-US" dirty="0">
                <a:solidFill>
                  <a:schemeClr val="tx1">
                    <a:lumMod val="50000"/>
                    <a:lumOff val="50000"/>
                  </a:schemeClr>
                </a:solidFill>
                <a:latin typeface="微软雅黑" pitchFamily="34" charset="-122"/>
                <a:ea typeface="微软雅黑" pitchFamily="34" charset="-122"/>
              </a:rPr>
              <a:t>基础 </a:t>
            </a:r>
          </a:p>
          <a:p>
            <a:pPr algn="ctr"/>
            <a:r>
              <a:rPr lang="zh-CN" altLang="en-US" dirty="0" smtClean="0">
                <a:solidFill>
                  <a:schemeClr val="tx1">
                    <a:lumMod val="50000"/>
                    <a:lumOff val="50000"/>
                  </a:schemeClr>
                </a:solidFill>
                <a:latin typeface="微软雅黑" pitchFamily="34" charset="-122"/>
                <a:ea typeface="微软雅黑" pitchFamily="34" charset="-122"/>
              </a:rPr>
              <a:t> </a:t>
            </a:r>
            <a:endParaRPr lang="zh-CN" altLang="en-US" dirty="0">
              <a:solidFill>
                <a:schemeClr val="tx1">
                  <a:lumMod val="50000"/>
                  <a:lumOff val="50000"/>
                </a:schemeClr>
              </a:solidFill>
              <a:latin typeface="微软雅黑" pitchFamily="34" charset="-122"/>
              <a:ea typeface="微软雅黑" pitchFamily="34" charset="-122"/>
            </a:endParaRPr>
          </a:p>
        </p:txBody>
      </p:sp>
      <p:sp>
        <p:nvSpPr>
          <p:cNvPr id="60" name="单圆角矩形 52"/>
          <p:cNvSpPr/>
          <p:nvPr/>
        </p:nvSpPr>
        <p:spPr>
          <a:xfrm>
            <a:off x="4752246" y="692244"/>
            <a:ext cx="686542" cy="2741938"/>
          </a:xfrm>
          <a:custGeom>
            <a:avLst/>
            <a:gdLst/>
            <a:ahLst/>
            <a:cxnLst/>
            <a:rect l="l" t="t" r="r" b="b"/>
            <a:pathLst>
              <a:path w="686542" h="1578856">
                <a:moveTo>
                  <a:pt x="0" y="0"/>
                </a:moveTo>
                <a:lnTo>
                  <a:pt x="343271" y="0"/>
                </a:lnTo>
                <a:cubicBezTo>
                  <a:pt x="532854" y="0"/>
                  <a:pt x="686542" y="153688"/>
                  <a:pt x="686542" y="343271"/>
                </a:cubicBezTo>
                <a:lnTo>
                  <a:pt x="686542" y="1578856"/>
                </a:lnTo>
                <a:lnTo>
                  <a:pt x="489697" y="1578856"/>
                </a:lnTo>
                <a:cubicBezTo>
                  <a:pt x="489042" y="1498656"/>
                  <a:pt x="423711" y="1433963"/>
                  <a:pt x="343271" y="1433963"/>
                </a:cubicBezTo>
                <a:cubicBezTo>
                  <a:pt x="262831" y="1433963"/>
                  <a:pt x="197500" y="1498656"/>
                  <a:pt x="196845" y="1578856"/>
                </a:cubicBezTo>
                <a:lnTo>
                  <a:pt x="0" y="1578856"/>
                </a:ln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lumMod val="50000"/>
                    <a:lumOff val="50000"/>
                  </a:schemeClr>
                </a:solidFill>
                <a:latin typeface="微软雅黑" pitchFamily="34" charset="-122"/>
                <a:ea typeface="微软雅黑" pitchFamily="34" charset="-122"/>
              </a:rPr>
              <a:t>以</a:t>
            </a:r>
            <a:endParaRPr lang="en-US" altLang="zh-CN" dirty="0" smtClean="0">
              <a:solidFill>
                <a:schemeClr val="tx1">
                  <a:lumMod val="50000"/>
                  <a:lumOff val="50000"/>
                </a:schemeClr>
              </a:solidFill>
              <a:latin typeface="微软雅黑" pitchFamily="34" charset="-122"/>
              <a:ea typeface="微软雅黑" pitchFamily="34" charset="-122"/>
            </a:endParaRPr>
          </a:p>
          <a:p>
            <a:pPr algn="ctr"/>
            <a:r>
              <a:rPr lang="zh-CN" altLang="en-US" dirty="0" smtClean="0">
                <a:solidFill>
                  <a:srgbClr val="00B0F0"/>
                </a:solidFill>
                <a:latin typeface="微软雅黑" pitchFamily="34" charset="-122"/>
                <a:ea typeface="微软雅黑" pitchFamily="34" charset="-122"/>
              </a:rPr>
              <a:t>人</a:t>
            </a:r>
            <a:endParaRPr lang="en-US" altLang="zh-CN" dirty="0" smtClean="0">
              <a:solidFill>
                <a:srgbClr val="00B0F0"/>
              </a:solidFill>
              <a:latin typeface="微软雅黑" pitchFamily="34" charset="-122"/>
              <a:ea typeface="微软雅黑" pitchFamily="34" charset="-122"/>
            </a:endParaRPr>
          </a:p>
          <a:p>
            <a:pPr algn="ctr"/>
            <a:r>
              <a:rPr lang="zh-CN" altLang="en-US" dirty="0" smtClean="0">
                <a:solidFill>
                  <a:schemeClr val="tx1">
                    <a:lumMod val="50000"/>
                    <a:lumOff val="50000"/>
                  </a:schemeClr>
                </a:solidFill>
                <a:latin typeface="微软雅黑" pitchFamily="34" charset="-122"/>
                <a:ea typeface="微软雅黑" pitchFamily="34" charset="-122"/>
              </a:rPr>
              <a:t>为</a:t>
            </a:r>
            <a:r>
              <a:rPr lang="zh-CN" altLang="en-US" dirty="0">
                <a:solidFill>
                  <a:schemeClr val="tx1">
                    <a:lumMod val="50000"/>
                    <a:lumOff val="50000"/>
                  </a:schemeClr>
                </a:solidFill>
                <a:latin typeface="微软雅黑" pitchFamily="34" charset="-122"/>
                <a:ea typeface="微软雅黑" pitchFamily="34" charset="-122"/>
              </a:rPr>
              <a:t>核心 </a:t>
            </a:r>
          </a:p>
        </p:txBody>
      </p:sp>
      <p:sp>
        <p:nvSpPr>
          <p:cNvPr id="61" name="单圆角矩形 52"/>
          <p:cNvSpPr/>
          <p:nvPr/>
        </p:nvSpPr>
        <p:spPr>
          <a:xfrm>
            <a:off x="5600120" y="314514"/>
            <a:ext cx="686542" cy="2741938"/>
          </a:xfrm>
          <a:custGeom>
            <a:avLst/>
            <a:gdLst/>
            <a:ahLst/>
            <a:cxnLst/>
            <a:rect l="l" t="t" r="r" b="b"/>
            <a:pathLst>
              <a:path w="686542" h="1578856">
                <a:moveTo>
                  <a:pt x="0" y="0"/>
                </a:moveTo>
                <a:lnTo>
                  <a:pt x="343271" y="0"/>
                </a:lnTo>
                <a:cubicBezTo>
                  <a:pt x="532854" y="0"/>
                  <a:pt x="686542" y="153688"/>
                  <a:pt x="686542" y="343271"/>
                </a:cubicBezTo>
                <a:lnTo>
                  <a:pt x="686542" y="1578856"/>
                </a:lnTo>
                <a:lnTo>
                  <a:pt x="489697" y="1578856"/>
                </a:lnTo>
                <a:cubicBezTo>
                  <a:pt x="489042" y="1498656"/>
                  <a:pt x="423711" y="1433963"/>
                  <a:pt x="343271" y="1433963"/>
                </a:cubicBezTo>
                <a:cubicBezTo>
                  <a:pt x="262831" y="1433963"/>
                  <a:pt x="197500" y="1498656"/>
                  <a:pt x="196845" y="1578856"/>
                </a:cubicBezTo>
                <a:lnTo>
                  <a:pt x="0" y="1578856"/>
                </a:ln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lumMod val="50000"/>
                    <a:lumOff val="50000"/>
                  </a:schemeClr>
                </a:solidFill>
                <a:latin typeface="微软雅黑" pitchFamily="34" charset="-122"/>
                <a:ea typeface="微软雅黑" pitchFamily="34" charset="-122"/>
              </a:rPr>
              <a:t>以</a:t>
            </a:r>
            <a:endParaRPr lang="en-US" altLang="zh-CN" dirty="0" smtClean="0">
              <a:solidFill>
                <a:schemeClr val="tx1">
                  <a:lumMod val="50000"/>
                  <a:lumOff val="50000"/>
                </a:schemeClr>
              </a:solidFill>
              <a:latin typeface="微软雅黑" pitchFamily="34" charset="-122"/>
              <a:ea typeface="微软雅黑" pitchFamily="34" charset="-122"/>
            </a:endParaRPr>
          </a:p>
          <a:p>
            <a:pPr algn="ctr"/>
            <a:r>
              <a:rPr lang="zh-CN" altLang="en-US" dirty="0" smtClean="0">
                <a:solidFill>
                  <a:srgbClr val="00B0F0"/>
                </a:solidFill>
                <a:latin typeface="微软雅黑" pitchFamily="34" charset="-122"/>
                <a:ea typeface="微软雅黑" pitchFamily="34" charset="-122"/>
              </a:rPr>
              <a:t>物尽其用</a:t>
            </a:r>
            <a:r>
              <a:rPr lang="zh-CN" altLang="en-US" dirty="0">
                <a:solidFill>
                  <a:srgbClr val="00B0F0"/>
                </a:solidFill>
                <a:latin typeface="微软雅黑" pitchFamily="34" charset="-122"/>
                <a:ea typeface="微软雅黑" pitchFamily="34" charset="-122"/>
              </a:rPr>
              <a:t>和长期</a:t>
            </a:r>
            <a:r>
              <a:rPr lang="zh-CN" altLang="en-US" dirty="0" smtClean="0">
                <a:solidFill>
                  <a:srgbClr val="00B0F0"/>
                </a:solidFill>
                <a:latin typeface="微软雅黑" pitchFamily="34" charset="-122"/>
                <a:ea typeface="微软雅黑" pitchFamily="34" charset="-122"/>
              </a:rPr>
              <a:t>利益</a:t>
            </a:r>
            <a:endParaRPr lang="en-US" altLang="zh-CN" dirty="0" smtClean="0">
              <a:solidFill>
                <a:srgbClr val="00B0F0"/>
              </a:solidFill>
              <a:latin typeface="微软雅黑" pitchFamily="34" charset="-122"/>
              <a:ea typeface="微软雅黑" pitchFamily="34" charset="-122"/>
            </a:endParaRPr>
          </a:p>
          <a:p>
            <a:pPr algn="ctr"/>
            <a:r>
              <a:rPr lang="zh-CN" altLang="en-US" dirty="0" smtClean="0">
                <a:solidFill>
                  <a:schemeClr val="tx1">
                    <a:lumMod val="50000"/>
                    <a:lumOff val="50000"/>
                  </a:schemeClr>
                </a:solidFill>
                <a:latin typeface="微软雅黑" pitchFamily="34" charset="-122"/>
                <a:ea typeface="微软雅黑" pitchFamily="34" charset="-122"/>
              </a:rPr>
              <a:t>为</a:t>
            </a:r>
            <a:r>
              <a:rPr lang="zh-CN" altLang="en-US" dirty="0">
                <a:solidFill>
                  <a:schemeClr val="tx1">
                    <a:lumMod val="50000"/>
                    <a:lumOff val="50000"/>
                  </a:schemeClr>
                </a:solidFill>
                <a:latin typeface="微软雅黑" pitchFamily="34" charset="-122"/>
                <a:ea typeface="微软雅黑" pitchFamily="34" charset="-122"/>
              </a:rPr>
              <a:t>原则</a:t>
            </a:r>
          </a:p>
        </p:txBody>
      </p:sp>
    </p:spTree>
    <p:extLst>
      <p:ext uri="{BB962C8B-B14F-4D97-AF65-F5344CB8AC3E}">
        <p14:creationId xmlns:p14="http://schemas.microsoft.com/office/powerpoint/2010/main" val="463312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338002"/>
            <a:ext cx="2411761" cy="721580"/>
          </a:xfrm>
          <a:prstGeom prst="rect">
            <a:avLst/>
          </a:prstGeom>
          <a:ln>
            <a:noFill/>
          </a:ln>
          <a:effectLst>
            <a:reflection blurRad="6350" stA="50000" endA="300" endPos="55000" dir="5400000" sy="-100000" algn="bl" rotWithShape="0"/>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4"/>
          <p:cNvGrpSpPr/>
          <p:nvPr/>
        </p:nvGrpSpPr>
        <p:grpSpPr>
          <a:xfrm>
            <a:off x="0" y="4731990"/>
            <a:ext cx="9144000" cy="523220"/>
            <a:chOff x="0" y="4731990"/>
            <a:chExt cx="9144000" cy="523220"/>
          </a:xfrm>
          <a:effectLst>
            <a:outerShdw blurRad="63500" sx="102000" sy="102000" algn="ctr" rotWithShape="0">
              <a:prstClr val="black">
                <a:alpha val="40000"/>
              </a:prstClr>
            </a:outerShdw>
          </a:effectLst>
        </p:grpSpPr>
        <p:sp>
          <p:nvSpPr>
            <p:cNvPr id="6" name="TextBox 5"/>
            <p:cNvSpPr txBox="1"/>
            <p:nvPr/>
          </p:nvSpPr>
          <p:spPr>
            <a:xfrm>
              <a:off x="6509676" y="4731990"/>
              <a:ext cx="1715077" cy="523220"/>
            </a:xfrm>
            <a:prstGeom prst="rect">
              <a:avLst/>
            </a:prstGeom>
            <a:noFill/>
          </p:spPr>
          <p:txBody>
            <a:bodyPr wrap="square" rtlCol="0">
              <a:spAutoFit/>
            </a:bodyPr>
            <a:lstStyle/>
            <a:p>
              <a:r>
                <a:rPr lang="zh-CN" altLang="en-US" sz="2800" b="1" dirty="0" smtClean="0">
                  <a:solidFill>
                    <a:schemeClr val="tx1">
                      <a:lumMod val="50000"/>
                      <a:lumOff val="50000"/>
                    </a:schemeClr>
                  </a:solidFill>
                  <a:latin typeface="微软雅黑" pitchFamily="34" charset="-122"/>
                  <a:ea typeface="微软雅黑" pitchFamily="34" charset="-122"/>
                </a:rPr>
                <a:t>万泰建设</a:t>
              </a:r>
              <a:endParaRPr lang="zh-CN" altLang="en-US" sz="2800" b="1" dirty="0">
                <a:solidFill>
                  <a:schemeClr val="tx1">
                    <a:lumMod val="50000"/>
                    <a:lumOff val="50000"/>
                  </a:schemeClr>
                </a:solidFill>
                <a:latin typeface="微软雅黑" pitchFamily="34" charset="-122"/>
                <a:ea typeface="微软雅黑" pitchFamily="34" charset="-122"/>
              </a:endParaRPr>
            </a:p>
          </p:txBody>
        </p:sp>
        <p:grpSp>
          <p:nvGrpSpPr>
            <p:cNvPr id="7" name="组合 6"/>
            <p:cNvGrpSpPr/>
            <p:nvPr/>
          </p:nvGrpSpPr>
          <p:grpSpPr>
            <a:xfrm>
              <a:off x="0" y="4833605"/>
              <a:ext cx="9144000" cy="330425"/>
              <a:chOff x="0" y="6444822"/>
              <a:chExt cx="9144000" cy="440567"/>
            </a:xfrm>
          </p:grpSpPr>
          <p:sp>
            <p:nvSpPr>
              <p:cNvPr id="8" name="矩形 7"/>
              <p:cNvSpPr/>
              <p:nvPr/>
            </p:nvSpPr>
            <p:spPr>
              <a:xfrm>
                <a:off x="0" y="6472211"/>
                <a:ext cx="6509675"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8141472" y="6444822"/>
                <a:ext cx="534984" cy="413178"/>
                <a:chOff x="8072352" y="6444822"/>
                <a:chExt cx="534984" cy="413178"/>
              </a:xfrm>
            </p:grpSpPr>
            <p:sp>
              <p:nvSpPr>
                <p:cNvPr id="11" name="矩形 10"/>
                <p:cNvSpPr/>
                <p:nvPr/>
              </p:nvSpPr>
              <p:spPr>
                <a:xfrm>
                  <a:off x="8072352" y="6444822"/>
                  <a:ext cx="45719"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148701" y="6444822"/>
                  <a:ext cx="72008"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8251339" y="6444822"/>
                  <a:ext cx="106455"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8388424" y="6444822"/>
                  <a:ext cx="218912"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矩形 9"/>
              <p:cNvSpPr/>
              <p:nvPr/>
            </p:nvSpPr>
            <p:spPr>
              <a:xfrm>
                <a:off x="8723986" y="6444822"/>
                <a:ext cx="420014"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15" name="直接连接符 14"/>
          <p:cNvCxnSpPr/>
          <p:nvPr/>
        </p:nvCxnSpPr>
        <p:spPr>
          <a:xfrm>
            <a:off x="822800" y="1997457"/>
            <a:ext cx="0" cy="27345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267744" y="1997457"/>
            <a:ext cx="0" cy="27345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51920" y="1997457"/>
            <a:ext cx="0" cy="27345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292080" y="1997457"/>
            <a:ext cx="0" cy="27345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732240" y="1997457"/>
            <a:ext cx="0" cy="2734533"/>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100392" y="1997457"/>
            <a:ext cx="0" cy="27345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11560" y="1626354"/>
            <a:ext cx="648072" cy="369332"/>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schemeClr val="tx1">
                    <a:lumMod val="50000"/>
                    <a:lumOff val="50000"/>
                  </a:schemeClr>
                </a:solidFill>
                <a:latin typeface="Broadway" pitchFamily="82" charset="0"/>
              </a:rPr>
              <a:t>0%</a:t>
            </a:r>
            <a:endParaRPr lang="zh-CN" altLang="en-US" dirty="0">
              <a:solidFill>
                <a:schemeClr val="tx1">
                  <a:lumMod val="50000"/>
                  <a:lumOff val="50000"/>
                </a:schemeClr>
              </a:solidFill>
              <a:latin typeface="Broadway" pitchFamily="82" charset="0"/>
            </a:endParaRPr>
          </a:p>
        </p:txBody>
      </p:sp>
      <p:sp>
        <p:nvSpPr>
          <p:cNvPr id="22" name="TextBox 21"/>
          <p:cNvSpPr txBox="1"/>
          <p:nvPr/>
        </p:nvSpPr>
        <p:spPr>
          <a:xfrm>
            <a:off x="3579680" y="1622950"/>
            <a:ext cx="665308" cy="372736"/>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schemeClr val="tx1">
                    <a:lumMod val="50000"/>
                    <a:lumOff val="50000"/>
                  </a:schemeClr>
                </a:solidFill>
                <a:latin typeface="Broadway" pitchFamily="82" charset="0"/>
              </a:rPr>
              <a:t>40%</a:t>
            </a:r>
            <a:endParaRPr lang="zh-CN" altLang="en-US" dirty="0">
              <a:solidFill>
                <a:schemeClr val="tx1">
                  <a:lumMod val="50000"/>
                  <a:lumOff val="50000"/>
                </a:schemeClr>
              </a:solidFill>
              <a:latin typeface="Broadway" pitchFamily="82" charset="0"/>
            </a:endParaRPr>
          </a:p>
        </p:txBody>
      </p:sp>
      <p:sp>
        <p:nvSpPr>
          <p:cNvPr id="23" name="TextBox 22"/>
          <p:cNvSpPr txBox="1"/>
          <p:nvPr/>
        </p:nvSpPr>
        <p:spPr>
          <a:xfrm>
            <a:off x="2029489" y="1626354"/>
            <a:ext cx="780334" cy="369332"/>
          </a:xfrm>
          <a:prstGeom prst="rect">
            <a:avLst/>
          </a:prstGeom>
          <a:noFill/>
          <a:ln>
            <a:noFill/>
          </a:ln>
          <a:effectLst>
            <a:outerShdw blurRad="63500" sx="102000" sy="102000" algn="ctr" rotWithShape="0">
              <a:prstClr val="black">
                <a:alpha val="40000"/>
              </a:prstClr>
            </a:outerShdw>
          </a:effectLst>
        </p:spPr>
        <p:txBody>
          <a:bodyPr wrap="square" rtlCol="0">
            <a:spAutoFit/>
          </a:bodyPr>
          <a:lstStyle/>
          <a:p>
            <a:r>
              <a:rPr lang="en-US" altLang="zh-CN" dirty="0" smtClean="0">
                <a:solidFill>
                  <a:schemeClr val="tx1">
                    <a:lumMod val="50000"/>
                    <a:lumOff val="50000"/>
                  </a:schemeClr>
                </a:solidFill>
                <a:latin typeface="Broadway" pitchFamily="82" charset="0"/>
              </a:rPr>
              <a:t>20%</a:t>
            </a:r>
            <a:endParaRPr lang="zh-CN" altLang="en-US" dirty="0">
              <a:solidFill>
                <a:schemeClr val="tx1">
                  <a:lumMod val="50000"/>
                  <a:lumOff val="50000"/>
                </a:schemeClr>
              </a:solidFill>
              <a:latin typeface="Broadway" pitchFamily="82" charset="0"/>
            </a:endParaRPr>
          </a:p>
        </p:txBody>
      </p:sp>
      <p:sp>
        <p:nvSpPr>
          <p:cNvPr id="24" name="TextBox 23"/>
          <p:cNvSpPr txBox="1"/>
          <p:nvPr/>
        </p:nvSpPr>
        <p:spPr>
          <a:xfrm>
            <a:off x="6444368" y="1626354"/>
            <a:ext cx="791928" cy="369332"/>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srgbClr val="00B0F0"/>
                </a:solidFill>
                <a:latin typeface="Broadway" pitchFamily="82" charset="0"/>
              </a:rPr>
              <a:t>80%</a:t>
            </a:r>
            <a:endParaRPr lang="zh-CN" altLang="en-US" dirty="0">
              <a:solidFill>
                <a:srgbClr val="00B0F0"/>
              </a:solidFill>
              <a:latin typeface="Broadway" pitchFamily="82" charset="0"/>
            </a:endParaRPr>
          </a:p>
        </p:txBody>
      </p:sp>
      <p:sp>
        <p:nvSpPr>
          <p:cNvPr id="25" name="TextBox 24"/>
          <p:cNvSpPr txBox="1"/>
          <p:nvPr/>
        </p:nvSpPr>
        <p:spPr>
          <a:xfrm>
            <a:off x="5014845" y="1626354"/>
            <a:ext cx="659666" cy="369332"/>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schemeClr val="tx1">
                    <a:lumMod val="50000"/>
                    <a:lumOff val="50000"/>
                  </a:schemeClr>
                </a:solidFill>
                <a:latin typeface="Broadway" pitchFamily="82" charset="0"/>
              </a:rPr>
              <a:t>60%</a:t>
            </a:r>
            <a:endParaRPr lang="zh-CN" altLang="en-US" dirty="0">
              <a:solidFill>
                <a:schemeClr val="tx1">
                  <a:lumMod val="50000"/>
                  <a:lumOff val="50000"/>
                </a:schemeClr>
              </a:solidFill>
              <a:latin typeface="Broadway" pitchFamily="82" charset="0"/>
            </a:endParaRPr>
          </a:p>
        </p:txBody>
      </p:sp>
      <p:sp>
        <p:nvSpPr>
          <p:cNvPr id="26" name="TextBox 25"/>
          <p:cNvSpPr txBox="1"/>
          <p:nvPr/>
        </p:nvSpPr>
        <p:spPr>
          <a:xfrm>
            <a:off x="7776356" y="1626354"/>
            <a:ext cx="900100" cy="369332"/>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schemeClr val="tx1">
                    <a:lumMod val="50000"/>
                    <a:lumOff val="50000"/>
                  </a:schemeClr>
                </a:solidFill>
                <a:latin typeface="Broadway" pitchFamily="82" charset="0"/>
              </a:rPr>
              <a:t>100%</a:t>
            </a:r>
            <a:endParaRPr lang="zh-CN" altLang="en-US" dirty="0">
              <a:solidFill>
                <a:schemeClr val="tx1">
                  <a:lumMod val="50000"/>
                  <a:lumOff val="50000"/>
                </a:schemeClr>
              </a:solidFill>
              <a:latin typeface="Broadway" pitchFamily="82" charset="0"/>
            </a:endParaRPr>
          </a:p>
        </p:txBody>
      </p:sp>
      <p:cxnSp>
        <p:nvCxnSpPr>
          <p:cNvPr id="27" name="直接连接符 26"/>
          <p:cNvCxnSpPr/>
          <p:nvPr/>
        </p:nvCxnSpPr>
        <p:spPr>
          <a:xfrm>
            <a:off x="570772" y="1995686"/>
            <a:ext cx="8105684" cy="0"/>
          </a:xfrm>
          <a:prstGeom prst="line">
            <a:avLst/>
          </a:prstGeom>
          <a:ln>
            <a:solidFill>
              <a:schemeClr val="tx1">
                <a:lumMod val="50000"/>
                <a:lumOff val="50000"/>
              </a:schemeClr>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570772" y="4723416"/>
            <a:ext cx="7859960" cy="0"/>
          </a:xfrm>
          <a:prstGeom prst="line">
            <a:avLst/>
          </a:prstGeom>
          <a:ln>
            <a:solidFill>
              <a:schemeClr val="tx1">
                <a:lumMod val="50000"/>
                <a:lumOff val="50000"/>
              </a:schemeClr>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9" name="矩形 28"/>
          <p:cNvSpPr>
            <a:spLocks noChangeArrowheads="1"/>
          </p:cNvSpPr>
          <p:nvPr/>
        </p:nvSpPr>
        <p:spPr bwMode="auto">
          <a:xfrm>
            <a:off x="2267744" y="2101749"/>
            <a:ext cx="1210588" cy="499624"/>
          </a:xfrm>
          <a:prstGeom prst="rect">
            <a:avLst/>
          </a:prstGeom>
          <a:solidFill>
            <a:schemeClr val="tx1">
              <a:lumMod val="50000"/>
              <a:lumOff val="50000"/>
            </a:schemeClr>
          </a:solidFill>
          <a:ln>
            <a:noFill/>
          </a:ln>
          <a:effectLst>
            <a:outerShdw blurRad="50800" dist="38100" dir="5400000" algn="t" rotWithShape="0">
              <a:prstClr val="black">
                <a:alpha val="40000"/>
              </a:prstClr>
            </a:outerShdw>
          </a:effectLs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万泰使命</a:t>
            </a:r>
            <a:endParaRPr lang="zh-CN" altLang="en-US" sz="2000" b="1" dirty="0">
              <a:solidFill>
                <a:srgbClr val="FFFFFF"/>
              </a:solidFill>
              <a:latin typeface="微软雅黑" pitchFamily="34" charset="-122"/>
              <a:ea typeface="微软雅黑" pitchFamily="34" charset="-122"/>
            </a:endParaRPr>
          </a:p>
        </p:txBody>
      </p:sp>
      <p:sp>
        <p:nvSpPr>
          <p:cNvPr id="30" name="矩形 28"/>
          <p:cNvSpPr>
            <a:spLocks noChangeArrowheads="1"/>
          </p:cNvSpPr>
          <p:nvPr/>
        </p:nvSpPr>
        <p:spPr bwMode="auto">
          <a:xfrm>
            <a:off x="3851920" y="2741964"/>
            <a:ext cx="1210588" cy="499624"/>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万泰精神</a:t>
            </a:r>
            <a:endParaRPr lang="zh-CN" altLang="en-US" sz="2000" b="1" dirty="0">
              <a:solidFill>
                <a:srgbClr val="FFFFFF"/>
              </a:solidFill>
              <a:latin typeface="微软雅黑" pitchFamily="34" charset="-122"/>
              <a:ea typeface="微软雅黑" pitchFamily="34" charset="-122"/>
            </a:endParaRPr>
          </a:p>
        </p:txBody>
      </p:sp>
      <p:sp>
        <p:nvSpPr>
          <p:cNvPr id="31" name="矩形 28"/>
          <p:cNvSpPr>
            <a:spLocks noChangeArrowheads="1"/>
          </p:cNvSpPr>
          <p:nvPr/>
        </p:nvSpPr>
        <p:spPr bwMode="auto">
          <a:xfrm>
            <a:off x="5292080" y="3255826"/>
            <a:ext cx="1210588" cy="499624"/>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核心价值</a:t>
            </a:r>
            <a:endParaRPr lang="zh-CN" altLang="en-US" sz="2000" b="1" dirty="0">
              <a:solidFill>
                <a:srgbClr val="FFFFFF"/>
              </a:solidFill>
              <a:latin typeface="微软雅黑" pitchFamily="34" charset="-122"/>
              <a:ea typeface="微软雅黑" pitchFamily="34" charset="-122"/>
            </a:endParaRPr>
          </a:p>
        </p:txBody>
      </p:sp>
      <p:sp>
        <p:nvSpPr>
          <p:cNvPr id="32" name="矩形 28"/>
          <p:cNvSpPr>
            <a:spLocks noChangeArrowheads="1"/>
          </p:cNvSpPr>
          <p:nvPr/>
        </p:nvSpPr>
        <p:spPr bwMode="auto">
          <a:xfrm>
            <a:off x="6732240" y="3716976"/>
            <a:ext cx="1210588" cy="499624"/>
          </a:xfrm>
          <a:prstGeom prst="rect">
            <a:avLst/>
          </a:prstGeom>
          <a:solidFill>
            <a:srgbClr val="00B0F0"/>
          </a:solidFill>
          <a:ln>
            <a:noFill/>
          </a:ln>
          <a:effectLst>
            <a:outerShdw blurRad="63500" sx="102000" sy="102000" algn="ctr" rotWithShape="0">
              <a:prstClr val="black">
                <a:alpha val="40000"/>
              </a:prstClr>
            </a:outerShdw>
          </a:effectLs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管理原则</a:t>
            </a:r>
            <a:endParaRPr lang="zh-CN" altLang="en-US" sz="2000" b="1" dirty="0">
              <a:solidFill>
                <a:srgbClr val="FFFFFF"/>
              </a:solidFill>
              <a:latin typeface="微软雅黑" pitchFamily="34" charset="-122"/>
              <a:ea typeface="微软雅黑" pitchFamily="34" charset="-122"/>
            </a:endParaRPr>
          </a:p>
        </p:txBody>
      </p:sp>
      <p:grpSp>
        <p:nvGrpSpPr>
          <p:cNvPr id="76" name="组合 75"/>
          <p:cNvGrpSpPr/>
          <p:nvPr/>
        </p:nvGrpSpPr>
        <p:grpSpPr>
          <a:xfrm>
            <a:off x="-75993" y="202060"/>
            <a:ext cx="2024141" cy="801267"/>
            <a:chOff x="-75993" y="202060"/>
            <a:chExt cx="2024141" cy="801267"/>
          </a:xfrm>
        </p:grpSpPr>
        <p:sp>
          <p:nvSpPr>
            <p:cNvPr id="69" name="矩形 68"/>
            <p:cNvSpPr/>
            <p:nvPr/>
          </p:nvSpPr>
          <p:spPr>
            <a:xfrm rot="17039993">
              <a:off x="506906" y="-380839"/>
              <a:ext cx="432048" cy="1597845"/>
            </a:xfrm>
            <a:custGeom>
              <a:avLst/>
              <a:gdLst/>
              <a:ahLst/>
              <a:cxnLst/>
              <a:rect l="l" t="t" r="r" b="b"/>
              <a:pathLst>
                <a:path w="432048" h="1597845">
                  <a:moveTo>
                    <a:pt x="432048" y="0"/>
                  </a:moveTo>
                  <a:lnTo>
                    <a:pt x="432048" y="1597845"/>
                  </a:lnTo>
                  <a:lnTo>
                    <a:pt x="0" y="1597845"/>
                  </a:lnTo>
                  <a:lnTo>
                    <a:pt x="0" y="107721"/>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0" name="矩形 69"/>
            <p:cNvSpPr/>
            <p:nvPr/>
          </p:nvSpPr>
          <p:spPr>
            <a:xfrm rot="17039993">
              <a:off x="256347" y="360326"/>
              <a:ext cx="47020" cy="587920"/>
            </a:xfrm>
            <a:custGeom>
              <a:avLst/>
              <a:gdLst/>
              <a:ahLst/>
              <a:cxnLst/>
              <a:rect l="l" t="t" r="r" b="b"/>
              <a:pathLst>
                <a:path w="45719" h="982037">
                  <a:moveTo>
                    <a:pt x="45719" y="0"/>
                  </a:moveTo>
                  <a:lnTo>
                    <a:pt x="45719" y="982037"/>
                  </a:lnTo>
                  <a:lnTo>
                    <a:pt x="0" y="982037"/>
                  </a:lnTo>
                  <a:lnTo>
                    <a:pt x="0" y="11399"/>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TextBox 72"/>
            <p:cNvSpPr txBox="1"/>
            <p:nvPr/>
          </p:nvSpPr>
          <p:spPr>
            <a:xfrm rot="776355">
              <a:off x="125717" y="316498"/>
              <a:ext cx="1822431" cy="400110"/>
            </a:xfrm>
            <a:prstGeom prst="rect">
              <a:avLst/>
            </a:prstGeom>
            <a:noFill/>
          </p:spPr>
          <p:txBody>
            <a:bodyPr wrap="square" rtlCol="0">
              <a:spAutoFit/>
            </a:bodyPr>
            <a:lstStyle/>
            <a:p>
              <a:r>
                <a:rPr lang="zh-CN" altLang="en-US" sz="2000" b="1" dirty="0" smtClean="0">
                  <a:solidFill>
                    <a:srgbClr val="FFFFFF"/>
                  </a:solidFill>
                  <a:latin typeface="微软雅黑" pitchFamily="34" charset="-122"/>
                  <a:ea typeface="微软雅黑" pitchFamily="34" charset="-122"/>
                </a:rPr>
                <a:t>企业文化</a:t>
              </a:r>
              <a:endParaRPr lang="zh-CN" altLang="en-US" sz="2000" b="1" dirty="0">
                <a:solidFill>
                  <a:srgbClr val="FFFFFF"/>
                </a:solidFill>
                <a:latin typeface="微软雅黑" pitchFamily="34" charset="-122"/>
                <a:ea typeface="微软雅黑" pitchFamily="34" charset="-122"/>
              </a:endParaRPr>
            </a:p>
          </p:txBody>
        </p:sp>
        <p:sp>
          <p:nvSpPr>
            <p:cNvPr id="74" name="TextBox 73"/>
            <p:cNvSpPr txBox="1"/>
            <p:nvPr/>
          </p:nvSpPr>
          <p:spPr>
            <a:xfrm rot="776355">
              <a:off x="571760" y="695550"/>
              <a:ext cx="991499" cy="307777"/>
            </a:xfrm>
            <a:prstGeom prst="rect">
              <a:avLst/>
            </a:prstGeom>
            <a:noFill/>
          </p:spPr>
          <p:txBody>
            <a:bodyPr wrap="square" rtlCol="0">
              <a:spAutoFit/>
            </a:bodyPr>
            <a:lstStyle/>
            <a:p>
              <a:r>
                <a:rPr lang="en-US" altLang="zh-CN" sz="1400" b="1" dirty="0" smtClean="0">
                  <a:solidFill>
                    <a:srgbClr val="00B0F0"/>
                  </a:solidFill>
                  <a:latin typeface="Broadway" pitchFamily="82" charset="0"/>
                  <a:ea typeface="微软雅黑" pitchFamily="34" charset="-122"/>
                </a:rPr>
                <a:t>Four</a:t>
              </a:r>
              <a:endParaRPr lang="zh-CN" altLang="en-US" sz="1400" b="1" dirty="0">
                <a:solidFill>
                  <a:srgbClr val="00B0F0"/>
                </a:solidFill>
                <a:latin typeface="Broadway" pitchFamily="82" charset="0"/>
                <a:ea typeface="微软雅黑" pitchFamily="34" charset="-122"/>
              </a:endParaRPr>
            </a:p>
          </p:txBody>
        </p:sp>
        <p:sp>
          <p:nvSpPr>
            <p:cNvPr id="75" name="矩形 69"/>
            <p:cNvSpPr/>
            <p:nvPr/>
          </p:nvSpPr>
          <p:spPr>
            <a:xfrm rot="17039993">
              <a:off x="1351297" y="888276"/>
              <a:ext cx="45719" cy="82535"/>
            </a:xfrm>
            <a:custGeom>
              <a:avLst/>
              <a:gdLst/>
              <a:ahLst/>
              <a:cxnLst/>
              <a:rect l="l" t="t" r="r" b="b"/>
              <a:pathLst>
                <a:path w="45719" h="982037">
                  <a:moveTo>
                    <a:pt x="45719" y="0"/>
                  </a:moveTo>
                  <a:lnTo>
                    <a:pt x="45719" y="982037"/>
                  </a:lnTo>
                  <a:lnTo>
                    <a:pt x="0" y="982037"/>
                  </a:lnTo>
                  <a:lnTo>
                    <a:pt x="0" y="11399"/>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2776367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338002"/>
            <a:ext cx="2411761" cy="721580"/>
          </a:xfrm>
          <a:prstGeom prst="rect">
            <a:avLst/>
          </a:prstGeom>
          <a:ln>
            <a:noFill/>
          </a:ln>
          <a:effectLst>
            <a:reflection blurRad="6350" stA="50000" endA="300" endPos="55000" dir="5400000" sy="-100000" algn="bl" rotWithShape="0"/>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4"/>
          <p:cNvGrpSpPr/>
          <p:nvPr/>
        </p:nvGrpSpPr>
        <p:grpSpPr>
          <a:xfrm>
            <a:off x="0" y="4731990"/>
            <a:ext cx="9144000" cy="523220"/>
            <a:chOff x="0" y="4731990"/>
            <a:chExt cx="9144000" cy="523220"/>
          </a:xfrm>
          <a:effectLst>
            <a:outerShdw blurRad="63500" sx="102000" sy="102000" algn="ctr" rotWithShape="0">
              <a:prstClr val="black">
                <a:alpha val="40000"/>
              </a:prstClr>
            </a:outerShdw>
          </a:effectLst>
        </p:grpSpPr>
        <p:sp>
          <p:nvSpPr>
            <p:cNvPr id="6" name="TextBox 5"/>
            <p:cNvSpPr txBox="1"/>
            <p:nvPr/>
          </p:nvSpPr>
          <p:spPr>
            <a:xfrm>
              <a:off x="6509676" y="4731990"/>
              <a:ext cx="1715077" cy="523220"/>
            </a:xfrm>
            <a:prstGeom prst="rect">
              <a:avLst/>
            </a:prstGeom>
            <a:noFill/>
          </p:spPr>
          <p:txBody>
            <a:bodyPr wrap="square" rtlCol="0">
              <a:spAutoFit/>
            </a:bodyPr>
            <a:lstStyle/>
            <a:p>
              <a:r>
                <a:rPr lang="zh-CN" altLang="en-US" sz="2800" b="1" dirty="0" smtClean="0">
                  <a:solidFill>
                    <a:schemeClr val="tx1">
                      <a:lumMod val="50000"/>
                      <a:lumOff val="50000"/>
                    </a:schemeClr>
                  </a:solidFill>
                  <a:latin typeface="微软雅黑" pitchFamily="34" charset="-122"/>
                  <a:ea typeface="微软雅黑" pitchFamily="34" charset="-122"/>
                </a:rPr>
                <a:t>万泰建设</a:t>
              </a:r>
              <a:endParaRPr lang="zh-CN" altLang="en-US" sz="2800" b="1" dirty="0">
                <a:solidFill>
                  <a:schemeClr val="tx1">
                    <a:lumMod val="50000"/>
                    <a:lumOff val="50000"/>
                  </a:schemeClr>
                </a:solidFill>
                <a:latin typeface="微软雅黑" pitchFamily="34" charset="-122"/>
                <a:ea typeface="微软雅黑" pitchFamily="34" charset="-122"/>
              </a:endParaRPr>
            </a:p>
          </p:txBody>
        </p:sp>
        <p:grpSp>
          <p:nvGrpSpPr>
            <p:cNvPr id="7" name="组合 6"/>
            <p:cNvGrpSpPr/>
            <p:nvPr/>
          </p:nvGrpSpPr>
          <p:grpSpPr>
            <a:xfrm>
              <a:off x="0" y="4833605"/>
              <a:ext cx="9144000" cy="330425"/>
              <a:chOff x="0" y="6444822"/>
              <a:chExt cx="9144000" cy="440567"/>
            </a:xfrm>
          </p:grpSpPr>
          <p:sp>
            <p:nvSpPr>
              <p:cNvPr id="8" name="矩形 7"/>
              <p:cNvSpPr/>
              <p:nvPr/>
            </p:nvSpPr>
            <p:spPr>
              <a:xfrm>
                <a:off x="0" y="6472211"/>
                <a:ext cx="6509675"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8141472" y="6444822"/>
                <a:ext cx="534984" cy="413178"/>
                <a:chOff x="8072352" y="6444822"/>
                <a:chExt cx="534984" cy="413178"/>
              </a:xfrm>
            </p:grpSpPr>
            <p:sp>
              <p:nvSpPr>
                <p:cNvPr id="11" name="矩形 10"/>
                <p:cNvSpPr/>
                <p:nvPr/>
              </p:nvSpPr>
              <p:spPr>
                <a:xfrm>
                  <a:off x="8072352" y="6444822"/>
                  <a:ext cx="45719"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148701" y="6444822"/>
                  <a:ext cx="72008"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8251339" y="6444822"/>
                  <a:ext cx="106455"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8388424" y="6444822"/>
                  <a:ext cx="218912"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矩形 9"/>
              <p:cNvSpPr/>
              <p:nvPr/>
            </p:nvSpPr>
            <p:spPr>
              <a:xfrm>
                <a:off x="8723986" y="6444822"/>
                <a:ext cx="420014"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 name="组合 14"/>
          <p:cNvGrpSpPr/>
          <p:nvPr/>
        </p:nvGrpSpPr>
        <p:grpSpPr>
          <a:xfrm>
            <a:off x="-75993" y="202060"/>
            <a:ext cx="2024141" cy="801267"/>
            <a:chOff x="-75993" y="202060"/>
            <a:chExt cx="2024141" cy="801267"/>
          </a:xfrm>
        </p:grpSpPr>
        <p:sp>
          <p:nvSpPr>
            <p:cNvPr id="16" name="矩形 68"/>
            <p:cNvSpPr/>
            <p:nvPr/>
          </p:nvSpPr>
          <p:spPr>
            <a:xfrm rot="17039993">
              <a:off x="506906" y="-380839"/>
              <a:ext cx="432048" cy="1597845"/>
            </a:xfrm>
            <a:custGeom>
              <a:avLst/>
              <a:gdLst/>
              <a:ahLst/>
              <a:cxnLst/>
              <a:rect l="l" t="t" r="r" b="b"/>
              <a:pathLst>
                <a:path w="432048" h="1597845">
                  <a:moveTo>
                    <a:pt x="432048" y="0"/>
                  </a:moveTo>
                  <a:lnTo>
                    <a:pt x="432048" y="1597845"/>
                  </a:lnTo>
                  <a:lnTo>
                    <a:pt x="0" y="1597845"/>
                  </a:lnTo>
                  <a:lnTo>
                    <a:pt x="0" y="107721"/>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69"/>
            <p:cNvSpPr/>
            <p:nvPr/>
          </p:nvSpPr>
          <p:spPr>
            <a:xfrm rot="17039993">
              <a:off x="256347" y="360326"/>
              <a:ext cx="47020" cy="587920"/>
            </a:xfrm>
            <a:custGeom>
              <a:avLst/>
              <a:gdLst/>
              <a:ahLst/>
              <a:cxnLst/>
              <a:rect l="l" t="t" r="r" b="b"/>
              <a:pathLst>
                <a:path w="45719" h="982037">
                  <a:moveTo>
                    <a:pt x="45719" y="0"/>
                  </a:moveTo>
                  <a:lnTo>
                    <a:pt x="45719" y="982037"/>
                  </a:lnTo>
                  <a:lnTo>
                    <a:pt x="0" y="982037"/>
                  </a:lnTo>
                  <a:lnTo>
                    <a:pt x="0" y="11399"/>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rot="776355">
              <a:off x="125717" y="316498"/>
              <a:ext cx="1822431" cy="400110"/>
            </a:xfrm>
            <a:prstGeom prst="rect">
              <a:avLst/>
            </a:prstGeom>
            <a:noFill/>
          </p:spPr>
          <p:txBody>
            <a:bodyPr wrap="square" rtlCol="0">
              <a:spAutoFit/>
            </a:bodyPr>
            <a:lstStyle/>
            <a:p>
              <a:r>
                <a:rPr lang="zh-CN" altLang="en-US" sz="2000" b="1" dirty="0" smtClean="0">
                  <a:solidFill>
                    <a:srgbClr val="FFFFFF"/>
                  </a:solidFill>
                  <a:latin typeface="微软雅黑" pitchFamily="34" charset="-122"/>
                  <a:ea typeface="微软雅黑" pitchFamily="34" charset="-122"/>
                </a:rPr>
                <a:t>企业文化</a:t>
              </a:r>
              <a:endParaRPr lang="zh-CN" altLang="en-US" sz="2000" b="1" dirty="0">
                <a:solidFill>
                  <a:srgbClr val="FFFFFF"/>
                </a:solidFill>
                <a:latin typeface="微软雅黑" pitchFamily="34" charset="-122"/>
                <a:ea typeface="微软雅黑" pitchFamily="34" charset="-122"/>
              </a:endParaRPr>
            </a:p>
          </p:txBody>
        </p:sp>
        <p:sp>
          <p:nvSpPr>
            <p:cNvPr id="19" name="TextBox 18"/>
            <p:cNvSpPr txBox="1"/>
            <p:nvPr/>
          </p:nvSpPr>
          <p:spPr>
            <a:xfrm rot="776355">
              <a:off x="571760" y="695550"/>
              <a:ext cx="991499" cy="307777"/>
            </a:xfrm>
            <a:prstGeom prst="rect">
              <a:avLst/>
            </a:prstGeom>
            <a:noFill/>
          </p:spPr>
          <p:txBody>
            <a:bodyPr wrap="square" rtlCol="0">
              <a:spAutoFit/>
            </a:bodyPr>
            <a:lstStyle/>
            <a:p>
              <a:r>
                <a:rPr lang="en-US" altLang="zh-CN" sz="1400" b="1" dirty="0" smtClean="0">
                  <a:solidFill>
                    <a:srgbClr val="00B0F0"/>
                  </a:solidFill>
                  <a:latin typeface="Broadway" pitchFamily="82" charset="0"/>
                  <a:ea typeface="微软雅黑" pitchFamily="34" charset="-122"/>
                </a:rPr>
                <a:t>Four</a:t>
              </a:r>
              <a:endParaRPr lang="zh-CN" altLang="en-US" sz="1400" b="1" dirty="0">
                <a:solidFill>
                  <a:srgbClr val="00B0F0"/>
                </a:solidFill>
                <a:latin typeface="Broadway" pitchFamily="82" charset="0"/>
                <a:ea typeface="微软雅黑" pitchFamily="34" charset="-122"/>
              </a:endParaRPr>
            </a:p>
          </p:txBody>
        </p:sp>
        <p:sp>
          <p:nvSpPr>
            <p:cNvPr id="20" name="矩形 69"/>
            <p:cNvSpPr/>
            <p:nvPr/>
          </p:nvSpPr>
          <p:spPr>
            <a:xfrm rot="17039993">
              <a:off x="1351297" y="888276"/>
              <a:ext cx="45719" cy="82535"/>
            </a:xfrm>
            <a:custGeom>
              <a:avLst/>
              <a:gdLst/>
              <a:ahLst/>
              <a:cxnLst/>
              <a:rect l="l" t="t" r="r" b="b"/>
              <a:pathLst>
                <a:path w="45719" h="982037">
                  <a:moveTo>
                    <a:pt x="45719" y="0"/>
                  </a:moveTo>
                  <a:lnTo>
                    <a:pt x="45719" y="982037"/>
                  </a:lnTo>
                  <a:lnTo>
                    <a:pt x="0" y="982037"/>
                  </a:lnTo>
                  <a:lnTo>
                    <a:pt x="0" y="11399"/>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6" name="组合 85"/>
          <p:cNvGrpSpPr/>
          <p:nvPr/>
        </p:nvGrpSpPr>
        <p:grpSpPr>
          <a:xfrm>
            <a:off x="1331640" y="501530"/>
            <a:ext cx="5526605" cy="4158452"/>
            <a:chOff x="2659384" y="1564665"/>
            <a:chExt cx="3084657" cy="2321027"/>
          </a:xfrm>
          <a:effectLst>
            <a:outerShdw blurRad="50800" dist="38100" dir="5400000" algn="t" rotWithShape="0">
              <a:prstClr val="black">
                <a:alpha val="40000"/>
              </a:prstClr>
            </a:outerShdw>
          </a:effectLst>
        </p:grpSpPr>
        <p:grpSp>
          <p:nvGrpSpPr>
            <p:cNvPr id="29" name="组合 28"/>
            <p:cNvGrpSpPr/>
            <p:nvPr/>
          </p:nvGrpSpPr>
          <p:grpSpPr>
            <a:xfrm>
              <a:off x="2659384" y="2499113"/>
              <a:ext cx="3084657" cy="432048"/>
              <a:chOff x="1425167" y="1501285"/>
              <a:chExt cx="3084657" cy="432048"/>
            </a:xfrm>
          </p:grpSpPr>
          <p:sp>
            <p:nvSpPr>
              <p:cNvPr id="30" name="矩形 29"/>
              <p:cNvSpPr/>
              <p:nvPr/>
            </p:nvSpPr>
            <p:spPr>
              <a:xfrm>
                <a:off x="1425167" y="1501285"/>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阳关透明</a:t>
                </a:r>
                <a:endParaRPr lang="zh-CN" altLang="en-US" dirty="0">
                  <a:latin typeface="微软雅黑" pitchFamily="34" charset="-122"/>
                  <a:ea typeface="微软雅黑" pitchFamily="34" charset="-122"/>
                </a:endParaRPr>
              </a:p>
            </p:txBody>
          </p:sp>
          <p:sp>
            <p:nvSpPr>
              <p:cNvPr id="31" name="矩形 30"/>
              <p:cNvSpPr/>
              <p:nvPr/>
            </p:nvSpPr>
            <p:spPr>
              <a:xfrm>
                <a:off x="1867268" y="1501285"/>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2309370" y="1501285"/>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4077776" y="1501285"/>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3635674" y="1501285"/>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重塑原则</a:t>
                </a:r>
                <a:endParaRPr lang="zh-CN" altLang="en-US" dirty="0">
                  <a:latin typeface="微软雅黑" pitchFamily="34" charset="-122"/>
                  <a:ea typeface="微软雅黑" pitchFamily="34" charset="-122"/>
                </a:endParaRPr>
              </a:p>
            </p:txBody>
          </p:sp>
          <p:sp>
            <p:nvSpPr>
              <p:cNvPr id="35" name="矩形 34"/>
              <p:cNvSpPr/>
              <p:nvPr/>
            </p:nvSpPr>
            <p:spPr>
              <a:xfrm>
                <a:off x="2751471" y="1501285"/>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伙伴</a:t>
                </a:r>
                <a:endParaRPr lang="zh-CN" altLang="en-US" dirty="0">
                  <a:latin typeface="微软雅黑" pitchFamily="34" charset="-122"/>
                  <a:ea typeface="微软雅黑" pitchFamily="34" charset="-122"/>
                </a:endParaRPr>
              </a:p>
            </p:txBody>
          </p:sp>
          <p:sp>
            <p:nvSpPr>
              <p:cNvPr id="36" name="矩形 35"/>
              <p:cNvSpPr/>
              <p:nvPr/>
            </p:nvSpPr>
            <p:spPr>
              <a:xfrm>
                <a:off x="3193573" y="1501285"/>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 name="组合 50"/>
            <p:cNvGrpSpPr/>
            <p:nvPr/>
          </p:nvGrpSpPr>
          <p:grpSpPr>
            <a:xfrm>
              <a:off x="2659384" y="2024276"/>
              <a:ext cx="3084657" cy="432048"/>
              <a:chOff x="1426526" y="1419622"/>
              <a:chExt cx="3084657" cy="432048"/>
            </a:xfrm>
          </p:grpSpPr>
          <p:sp>
            <p:nvSpPr>
              <p:cNvPr id="52" name="矩形 51"/>
              <p:cNvSpPr/>
              <p:nvPr/>
            </p:nvSpPr>
            <p:spPr>
              <a:xfrm>
                <a:off x="1426526" y="1419622"/>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1868627" y="1419622"/>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2310729" y="1419622"/>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客户至上</a:t>
                </a:r>
                <a:endParaRPr lang="zh-CN" altLang="en-US" dirty="0">
                  <a:latin typeface="微软雅黑" pitchFamily="34" charset="-122"/>
                  <a:ea typeface="微软雅黑" pitchFamily="34" charset="-122"/>
                </a:endParaRPr>
              </a:p>
            </p:txBody>
          </p:sp>
          <p:sp>
            <p:nvSpPr>
              <p:cNvPr id="55" name="矩形 54"/>
              <p:cNvSpPr/>
              <p:nvPr/>
            </p:nvSpPr>
            <p:spPr>
              <a:xfrm>
                <a:off x="4079135" y="1419622"/>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公正公平</a:t>
                </a:r>
                <a:endParaRPr lang="zh-CN" altLang="en-US" dirty="0">
                  <a:latin typeface="微软雅黑" pitchFamily="34" charset="-122"/>
                  <a:ea typeface="微软雅黑" pitchFamily="34" charset="-122"/>
                </a:endParaRPr>
              </a:p>
            </p:txBody>
          </p:sp>
          <p:sp>
            <p:nvSpPr>
              <p:cNvPr id="56" name="矩形 55"/>
              <p:cNvSpPr/>
              <p:nvPr/>
            </p:nvSpPr>
            <p:spPr>
              <a:xfrm>
                <a:off x="3637033" y="1419622"/>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2752830" y="1419622"/>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3194932" y="1419622"/>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长期利益</a:t>
                </a:r>
                <a:endParaRPr lang="zh-CN" altLang="en-US" dirty="0">
                  <a:latin typeface="微软雅黑" pitchFamily="34" charset="-122"/>
                  <a:ea typeface="微软雅黑" pitchFamily="34" charset="-122"/>
                </a:endParaRPr>
              </a:p>
            </p:txBody>
          </p:sp>
        </p:grpSp>
        <p:grpSp>
          <p:nvGrpSpPr>
            <p:cNvPr id="64" name="组合 63"/>
            <p:cNvGrpSpPr/>
            <p:nvPr/>
          </p:nvGrpSpPr>
          <p:grpSpPr>
            <a:xfrm>
              <a:off x="3101485" y="1564665"/>
              <a:ext cx="2200454" cy="432049"/>
              <a:chOff x="1868627" y="1375762"/>
              <a:chExt cx="2200454" cy="432049"/>
            </a:xfrm>
          </p:grpSpPr>
          <p:sp>
            <p:nvSpPr>
              <p:cNvPr id="66" name="矩形 65"/>
              <p:cNvSpPr/>
              <p:nvPr/>
            </p:nvSpPr>
            <p:spPr>
              <a:xfrm>
                <a:off x="1868627" y="1375762"/>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质量高</a:t>
                </a:r>
              </a:p>
            </p:txBody>
          </p:sp>
          <p:sp>
            <p:nvSpPr>
              <p:cNvPr id="67" name="矩形 66"/>
              <p:cNvSpPr/>
              <p:nvPr/>
            </p:nvSpPr>
            <p:spPr>
              <a:xfrm>
                <a:off x="2310729" y="1375763"/>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3637033" y="1375763"/>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产品创新</a:t>
                </a:r>
                <a:endParaRPr lang="zh-CN" altLang="en-US" dirty="0">
                  <a:latin typeface="微软雅黑" pitchFamily="34" charset="-122"/>
                  <a:ea typeface="微软雅黑" pitchFamily="34" charset="-122"/>
                </a:endParaRPr>
              </a:p>
            </p:txBody>
          </p:sp>
          <p:sp>
            <p:nvSpPr>
              <p:cNvPr id="71" name="矩形 70"/>
              <p:cNvSpPr/>
              <p:nvPr/>
            </p:nvSpPr>
            <p:spPr>
              <a:xfrm>
                <a:off x="3184879" y="1375763"/>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2" name="组合 71"/>
            <p:cNvGrpSpPr/>
            <p:nvPr/>
          </p:nvGrpSpPr>
          <p:grpSpPr>
            <a:xfrm>
              <a:off x="3101485" y="2981404"/>
              <a:ext cx="2200454" cy="432048"/>
              <a:chOff x="1868627" y="1613252"/>
              <a:chExt cx="2200454" cy="432048"/>
            </a:xfrm>
          </p:grpSpPr>
          <p:sp>
            <p:nvSpPr>
              <p:cNvPr id="73" name="矩形 72"/>
              <p:cNvSpPr/>
              <p:nvPr/>
            </p:nvSpPr>
            <p:spPr>
              <a:xfrm>
                <a:off x="1868627" y="1613253"/>
                <a:ext cx="432048" cy="43204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差异化</a:t>
                </a:r>
                <a:endParaRPr lang="zh-CN" altLang="en-US" dirty="0">
                  <a:latin typeface="微软雅黑" pitchFamily="34" charset="-122"/>
                  <a:ea typeface="微软雅黑" pitchFamily="34" charset="-122"/>
                </a:endParaRPr>
              </a:p>
            </p:txBody>
          </p:sp>
          <p:sp>
            <p:nvSpPr>
              <p:cNvPr id="74" name="矩形 73"/>
              <p:cNvSpPr/>
              <p:nvPr/>
            </p:nvSpPr>
            <p:spPr>
              <a:xfrm>
                <a:off x="2310729" y="1613253"/>
                <a:ext cx="432048" cy="43204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3637033" y="1613252"/>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团队</a:t>
                </a:r>
                <a:endParaRPr lang="zh-CN" altLang="en-US" dirty="0">
                  <a:latin typeface="微软雅黑" pitchFamily="34" charset="-122"/>
                  <a:ea typeface="微软雅黑" pitchFamily="34" charset="-122"/>
                </a:endParaRPr>
              </a:p>
            </p:txBody>
          </p:sp>
          <p:sp>
            <p:nvSpPr>
              <p:cNvPr id="76" name="矩形 75"/>
              <p:cNvSpPr/>
              <p:nvPr/>
            </p:nvSpPr>
            <p:spPr>
              <a:xfrm>
                <a:off x="3194932" y="1613252"/>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7" name="组合 76"/>
            <p:cNvGrpSpPr/>
            <p:nvPr/>
          </p:nvGrpSpPr>
          <p:grpSpPr>
            <a:xfrm>
              <a:off x="3543587" y="2981405"/>
              <a:ext cx="1316251" cy="904287"/>
              <a:chOff x="2309370" y="1181205"/>
              <a:chExt cx="1316251" cy="904287"/>
            </a:xfrm>
          </p:grpSpPr>
          <p:sp>
            <p:nvSpPr>
              <p:cNvPr id="80" name="矩形 79"/>
              <p:cNvSpPr/>
              <p:nvPr/>
            </p:nvSpPr>
            <p:spPr>
              <a:xfrm>
                <a:off x="2309370" y="1653444"/>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2751471" y="1181205"/>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矩形 83"/>
              <p:cNvSpPr/>
              <p:nvPr/>
            </p:nvSpPr>
            <p:spPr>
              <a:xfrm>
                <a:off x="3193573" y="1653444"/>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5" name="矩形 84"/>
            <p:cNvSpPr/>
            <p:nvPr/>
          </p:nvSpPr>
          <p:spPr>
            <a:xfrm>
              <a:off x="3985688" y="3453644"/>
              <a:ext cx="432048"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简单直接</a:t>
              </a:r>
              <a:endParaRPr lang="zh-CN" altLang="en-US" dirty="0">
                <a:latin typeface="微软雅黑" pitchFamily="34" charset="-122"/>
                <a:ea typeface="微软雅黑" pitchFamily="34" charset="-122"/>
              </a:endParaRPr>
            </a:p>
          </p:txBody>
        </p:sp>
      </p:grpSp>
      <p:sp>
        <p:nvSpPr>
          <p:cNvPr id="91" name="矩形 90"/>
          <p:cNvSpPr/>
          <p:nvPr/>
        </p:nvSpPr>
        <p:spPr>
          <a:xfrm rot="780000">
            <a:off x="-180729" y="1508651"/>
            <a:ext cx="3798300" cy="1075747"/>
          </a:xfrm>
          <a:custGeom>
            <a:avLst/>
            <a:gdLst/>
            <a:ahLst/>
            <a:cxnLst/>
            <a:rect l="l" t="t" r="r" b="b"/>
            <a:pathLst>
              <a:path w="3798300" h="1075747">
                <a:moveTo>
                  <a:pt x="0" y="0"/>
                </a:moveTo>
                <a:lnTo>
                  <a:pt x="3798300" y="0"/>
                </a:lnTo>
                <a:lnTo>
                  <a:pt x="3798300" y="1075747"/>
                </a:lnTo>
                <a:lnTo>
                  <a:pt x="248355" y="1075747"/>
                </a:lnTo>
                <a:close/>
              </a:path>
            </a:pathLst>
          </a:custGeom>
          <a:solidFill>
            <a:schemeClr val="tx1">
              <a:lumMod val="50000"/>
              <a:lumOff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latin typeface="华康俪金黑W8(P)" pitchFamily="34" charset="-122"/>
                <a:ea typeface="华康俪金黑W8(P)" pitchFamily="34" charset="-122"/>
              </a:rPr>
              <a:t>管理原则</a:t>
            </a:r>
            <a:endParaRPr lang="zh-CN" altLang="en-US" sz="4000" dirty="0">
              <a:latin typeface="华康俪金黑W8(P)" pitchFamily="34" charset="-122"/>
              <a:ea typeface="华康俪金黑W8(P)" pitchFamily="34" charset="-122"/>
            </a:endParaRPr>
          </a:p>
        </p:txBody>
      </p:sp>
    </p:spTree>
    <p:extLst>
      <p:ext uri="{BB962C8B-B14F-4D97-AF65-F5344CB8AC3E}">
        <p14:creationId xmlns:p14="http://schemas.microsoft.com/office/powerpoint/2010/main" val="11833542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48523" y="982788"/>
            <a:ext cx="6812346" cy="3101130"/>
            <a:chOff x="1539874" y="1837998"/>
            <a:chExt cx="5318126" cy="2420928"/>
          </a:xfrm>
        </p:grpSpPr>
        <p:sp>
          <p:nvSpPr>
            <p:cNvPr id="5" name="矩形 1"/>
            <p:cNvSpPr>
              <a:spLocks noChangeArrowheads="1"/>
            </p:cNvSpPr>
            <p:nvPr/>
          </p:nvSpPr>
          <p:spPr bwMode="auto">
            <a:xfrm>
              <a:off x="1540668" y="2493963"/>
              <a:ext cx="1246188" cy="1498600"/>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p:spPr>
          <p:txBody>
            <a:bodyPr anchor="ctr"/>
            <a:lstStyle/>
            <a:p>
              <a:endParaRPr lang="zh-CN" altLang="en-US">
                <a:solidFill>
                  <a:srgbClr val="FFFFFF"/>
                </a:solidFill>
                <a:latin typeface="Franklin Gothic Medium" pitchFamily="34" charset="0"/>
              </a:endParaRPr>
            </a:p>
          </p:txBody>
        </p:sp>
        <p:sp>
          <p:nvSpPr>
            <p:cNvPr id="6" name="矩形 21"/>
            <p:cNvSpPr>
              <a:spLocks noChangeArrowheads="1"/>
            </p:cNvSpPr>
            <p:nvPr/>
          </p:nvSpPr>
          <p:spPr bwMode="auto">
            <a:xfrm>
              <a:off x="2801143" y="2493963"/>
              <a:ext cx="1246188" cy="1498600"/>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p:spPr>
          <p:txBody>
            <a:bodyPr anchor="ctr"/>
            <a:lstStyle/>
            <a:p>
              <a:endParaRPr lang="zh-CN" altLang="en-US">
                <a:solidFill>
                  <a:srgbClr val="FFFFFF"/>
                </a:solidFill>
                <a:latin typeface="Franklin Gothic Medium" pitchFamily="34" charset="0"/>
              </a:endParaRPr>
            </a:p>
          </p:txBody>
        </p:sp>
        <p:sp>
          <p:nvSpPr>
            <p:cNvPr id="7" name="矩形 22"/>
            <p:cNvSpPr>
              <a:spLocks noChangeArrowheads="1"/>
            </p:cNvSpPr>
            <p:nvPr/>
          </p:nvSpPr>
          <p:spPr bwMode="auto">
            <a:xfrm>
              <a:off x="4060031" y="2493963"/>
              <a:ext cx="1247775" cy="1498600"/>
            </a:xfrm>
            <a:prstGeom prst="rect">
              <a:avLst/>
            </a:prstGeom>
            <a:solidFill>
              <a:srgbClr val="00B0F0"/>
            </a:solidFill>
            <a:ln>
              <a:noFill/>
            </a:ln>
            <a:effectLst>
              <a:outerShdw blurRad="63500" sx="102000" sy="102000" algn="ctr" rotWithShape="0">
                <a:prstClr val="black">
                  <a:alpha val="40000"/>
                </a:prstClr>
              </a:outerShdw>
            </a:effectLst>
          </p:spPr>
          <p:txBody>
            <a:bodyPr anchor="ctr"/>
            <a:lstStyle/>
            <a:p>
              <a:endParaRPr lang="zh-CN" altLang="en-US">
                <a:solidFill>
                  <a:srgbClr val="FFFFFF"/>
                </a:solidFill>
                <a:latin typeface="Franklin Gothic Medium" pitchFamily="34" charset="0"/>
              </a:endParaRPr>
            </a:p>
          </p:txBody>
        </p:sp>
        <p:sp>
          <p:nvSpPr>
            <p:cNvPr id="8" name="矩形 23"/>
            <p:cNvSpPr>
              <a:spLocks noChangeArrowheads="1"/>
            </p:cNvSpPr>
            <p:nvPr/>
          </p:nvSpPr>
          <p:spPr bwMode="auto">
            <a:xfrm>
              <a:off x="5320506" y="2493963"/>
              <a:ext cx="1247775" cy="1498600"/>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p:spPr>
          <p:txBody>
            <a:bodyPr anchor="ctr"/>
            <a:lstStyle/>
            <a:p>
              <a:endParaRPr lang="zh-CN" altLang="en-US">
                <a:solidFill>
                  <a:srgbClr val="FFFFFF"/>
                </a:solidFill>
                <a:latin typeface="Franklin Gothic Medium" pitchFamily="34" charset="0"/>
              </a:endParaRPr>
            </a:p>
          </p:txBody>
        </p:sp>
        <p:sp>
          <p:nvSpPr>
            <p:cNvPr id="9" name="矩形 28"/>
            <p:cNvSpPr>
              <a:spLocks noChangeArrowheads="1"/>
            </p:cNvSpPr>
            <p:nvPr/>
          </p:nvSpPr>
          <p:spPr bwMode="auto">
            <a:xfrm>
              <a:off x="2809081" y="2514600"/>
              <a:ext cx="945058" cy="3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企业文化</a:t>
              </a:r>
              <a:endParaRPr lang="zh-CN" altLang="en-US" sz="2000" b="1" dirty="0">
                <a:solidFill>
                  <a:srgbClr val="FFFFFF"/>
                </a:solidFill>
                <a:latin typeface="微软雅黑" pitchFamily="34" charset="-122"/>
                <a:ea typeface="微软雅黑" pitchFamily="34" charset="-122"/>
              </a:endParaRPr>
            </a:p>
          </p:txBody>
        </p:sp>
        <p:sp>
          <p:nvSpPr>
            <p:cNvPr id="10" name="矩形 29"/>
            <p:cNvSpPr>
              <a:spLocks noChangeArrowheads="1"/>
            </p:cNvSpPr>
            <p:nvPr/>
          </p:nvSpPr>
          <p:spPr bwMode="auto">
            <a:xfrm>
              <a:off x="4069556" y="2514600"/>
              <a:ext cx="945058" cy="3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企业愿景</a:t>
              </a:r>
              <a:endParaRPr lang="zh-CN" altLang="en-US" sz="2000" b="1" dirty="0">
                <a:solidFill>
                  <a:srgbClr val="FFFFFF"/>
                </a:solidFill>
                <a:latin typeface="微软雅黑" pitchFamily="34" charset="-122"/>
                <a:ea typeface="微软雅黑" pitchFamily="34" charset="-122"/>
              </a:endParaRPr>
            </a:p>
          </p:txBody>
        </p:sp>
        <p:sp>
          <p:nvSpPr>
            <p:cNvPr id="11" name="矩形 30"/>
            <p:cNvSpPr>
              <a:spLocks noChangeArrowheads="1"/>
            </p:cNvSpPr>
            <p:nvPr/>
          </p:nvSpPr>
          <p:spPr bwMode="auto">
            <a:xfrm>
              <a:off x="5330031" y="2514600"/>
              <a:ext cx="945058" cy="3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企业</a:t>
              </a:r>
              <a:r>
                <a:rPr lang="zh-CN" altLang="en-US" sz="2000" b="1" dirty="0">
                  <a:solidFill>
                    <a:srgbClr val="FFFFFF"/>
                  </a:solidFill>
                  <a:latin typeface="微软雅黑" pitchFamily="34" charset="-122"/>
                  <a:ea typeface="微软雅黑" pitchFamily="34" charset="-122"/>
                </a:rPr>
                <a:t>口碑</a:t>
              </a:r>
            </a:p>
          </p:txBody>
        </p:sp>
        <p:sp>
          <p:nvSpPr>
            <p:cNvPr id="12" name="TextBox 20"/>
            <p:cNvSpPr txBox="1">
              <a:spLocks noChangeArrowheads="1"/>
            </p:cNvSpPr>
            <p:nvPr/>
          </p:nvSpPr>
          <p:spPr bwMode="auto">
            <a:xfrm>
              <a:off x="2207418" y="3243263"/>
              <a:ext cx="68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6000" dirty="0">
                  <a:latin typeface="Broadway" pitchFamily="82" charset="0"/>
                  <a:cs typeface="Arial" pitchFamily="34" charset="0"/>
                </a:rPr>
                <a:t>1</a:t>
              </a:r>
              <a:endParaRPr lang="zh-CN" altLang="en-US" sz="6000" dirty="0">
                <a:latin typeface="Broadway" pitchFamily="82" charset="0"/>
                <a:ea typeface="宋体" pitchFamily="2" charset="-122"/>
              </a:endParaRPr>
            </a:p>
          </p:txBody>
        </p:sp>
        <p:cxnSp>
          <p:nvCxnSpPr>
            <p:cNvPr id="13" name="直接连接符 7167"/>
            <p:cNvCxnSpPr>
              <a:cxnSpLocks noChangeShapeType="1"/>
            </p:cNvCxnSpPr>
            <p:nvPr/>
          </p:nvCxnSpPr>
          <p:spPr bwMode="auto">
            <a:xfrm>
              <a:off x="1562893" y="2373313"/>
              <a:ext cx="5295107" cy="0"/>
            </a:xfrm>
            <a:prstGeom prst="line">
              <a:avLst/>
            </a:prstGeom>
            <a:noFill/>
            <a:ln w="9525">
              <a:solidFill>
                <a:srgbClr val="7F7F7F"/>
              </a:solidFill>
              <a:round/>
              <a:headEnd/>
              <a:tailEnd/>
            </a:ln>
            <a:extLst>
              <a:ext uri="{909E8E84-426E-40DD-AFC4-6F175D3DCCD1}">
                <a14:hiddenFill xmlns:a14="http://schemas.microsoft.com/office/drawing/2010/main">
                  <a:noFill/>
                </a14:hiddenFill>
              </a:ext>
            </a:extLst>
          </p:spPr>
        </p:cxnSp>
        <p:sp>
          <p:nvSpPr>
            <p:cNvPr id="14" name="TextBox 38"/>
            <p:cNvSpPr txBox="1">
              <a:spLocks noChangeArrowheads="1"/>
            </p:cNvSpPr>
            <p:nvPr/>
          </p:nvSpPr>
          <p:spPr bwMode="auto">
            <a:xfrm>
              <a:off x="3479006" y="3243263"/>
              <a:ext cx="68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6000" dirty="0">
                  <a:latin typeface="Broadway" pitchFamily="82" charset="0"/>
                  <a:cs typeface="Arial" pitchFamily="34" charset="0"/>
                </a:rPr>
                <a:t>2</a:t>
              </a:r>
              <a:endParaRPr lang="zh-CN" altLang="en-US" sz="6000" dirty="0">
                <a:latin typeface="Broadway" pitchFamily="82" charset="0"/>
                <a:ea typeface="宋体" pitchFamily="2" charset="-122"/>
              </a:endParaRPr>
            </a:p>
          </p:txBody>
        </p:sp>
        <p:sp>
          <p:nvSpPr>
            <p:cNvPr id="15" name="TextBox 39"/>
            <p:cNvSpPr txBox="1">
              <a:spLocks noChangeArrowheads="1"/>
            </p:cNvSpPr>
            <p:nvPr/>
          </p:nvSpPr>
          <p:spPr bwMode="auto">
            <a:xfrm>
              <a:off x="4750593" y="3243263"/>
              <a:ext cx="68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6000" dirty="0">
                  <a:latin typeface="Broadway" pitchFamily="82" charset="0"/>
                  <a:cs typeface="Arial" pitchFamily="34" charset="0"/>
                </a:rPr>
                <a:t>3</a:t>
              </a:r>
              <a:endParaRPr lang="zh-CN" altLang="en-US" sz="6000" dirty="0">
                <a:latin typeface="Broadway" pitchFamily="82" charset="0"/>
                <a:ea typeface="宋体" pitchFamily="2" charset="-122"/>
              </a:endParaRPr>
            </a:p>
          </p:txBody>
        </p:sp>
        <p:sp>
          <p:nvSpPr>
            <p:cNvPr id="16" name="TextBox 40"/>
            <p:cNvSpPr txBox="1">
              <a:spLocks noChangeArrowheads="1"/>
            </p:cNvSpPr>
            <p:nvPr/>
          </p:nvSpPr>
          <p:spPr bwMode="auto">
            <a:xfrm>
              <a:off x="5944393" y="3243263"/>
              <a:ext cx="68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6000" dirty="0">
                  <a:latin typeface="Broadway" pitchFamily="82" charset="0"/>
                  <a:cs typeface="Arial" pitchFamily="34" charset="0"/>
                </a:rPr>
                <a:t>4</a:t>
              </a:r>
              <a:endParaRPr lang="zh-CN" altLang="en-US" sz="6000" dirty="0">
                <a:latin typeface="Broadway" pitchFamily="82" charset="0"/>
                <a:ea typeface="宋体" pitchFamily="2" charset="-122"/>
              </a:endParaRPr>
            </a:p>
          </p:txBody>
        </p:sp>
        <p:cxnSp>
          <p:nvCxnSpPr>
            <p:cNvPr id="17" name="直接连接符 7172"/>
            <p:cNvCxnSpPr>
              <a:cxnSpLocks noChangeShapeType="1"/>
            </p:cNvCxnSpPr>
            <p:nvPr/>
          </p:nvCxnSpPr>
          <p:spPr bwMode="auto">
            <a:xfrm>
              <a:off x="1562893" y="2217738"/>
              <a:ext cx="0" cy="209550"/>
            </a:xfrm>
            <a:prstGeom prst="line">
              <a:avLst/>
            </a:prstGeom>
            <a:noFill/>
            <a:ln w="9525">
              <a:solidFill>
                <a:srgbClr val="7F7F7F"/>
              </a:solidFill>
              <a:round/>
              <a:headEnd/>
              <a:tailEnd/>
            </a:ln>
            <a:extLst>
              <a:ext uri="{909E8E84-426E-40DD-AFC4-6F175D3DCCD1}">
                <a14:hiddenFill xmlns:a14="http://schemas.microsoft.com/office/drawing/2010/main">
                  <a:noFill/>
                </a14:hiddenFill>
              </a:ext>
            </a:extLst>
          </p:spPr>
        </p:cxnSp>
        <p:cxnSp>
          <p:nvCxnSpPr>
            <p:cNvPr id="18" name="直接连接符 50"/>
            <p:cNvCxnSpPr>
              <a:cxnSpLocks noChangeShapeType="1"/>
            </p:cNvCxnSpPr>
            <p:nvPr/>
          </p:nvCxnSpPr>
          <p:spPr bwMode="auto">
            <a:xfrm>
              <a:off x="2817018" y="2217738"/>
              <a:ext cx="0" cy="209550"/>
            </a:xfrm>
            <a:prstGeom prst="line">
              <a:avLst/>
            </a:prstGeom>
            <a:noFill/>
            <a:ln w="952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19" name="直接连接符 51"/>
            <p:cNvCxnSpPr>
              <a:cxnSpLocks noChangeShapeType="1"/>
            </p:cNvCxnSpPr>
            <p:nvPr/>
          </p:nvCxnSpPr>
          <p:spPr bwMode="auto">
            <a:xfrm>
              <a:off x="4071143" y="2217738"/>
              <a:ext cx="0" cy="209550"/>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cxnSp>
        <p:cxnSp>
          <p:nvCxnSpPr>
            <p:cNvPr id="20" name="直接连接符 52"/>
            <p:cNvCxnSpPr>
              <a:cxnSpLocks noChangeShapeType="1"/>
            </p:cNvCxnSpPr>
            <p:nvPr/>
          </p:nvCxnSpPr>
          <p:spPr bwMode="auto">
            <a:xfrm>
              <a:off x="5325268" y="2217738"/>
              <a:ext cx="0" cy="209550"/>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cxnSp>
        <p:cxnSp>
          <p:nvCxnSpPr>
            <p:cNvPr id="21" name="直接连接符 53"/>
            <p:cNvCxnSpPr>
              <a:cxnSpLocks noChangeShapeType="1"/>
            </p:cNvCxnSpPr>
            <p:nvPr/>
          </p:nvCxnSpPr>
          <p:spPr bwMode="auto">
            <a:xfrm>
              <a:off x="6579393" y="2217738"/>
              <a:ext cx="0" cy="209550"/>
            </a:xfrm>
            <a:prstGeom prst="line">
              <a:avLst/>
            </a:prstGeom>
            <a:noFill/>
            <a:ln w="9525">
              <a:solidFill>
                <a:srgbClr val="7F7F7F"/>
              </a:solidFill>
              <a:round/>
              <a:headEnd/>
              <a:tailEnd/>
            </a:ln>
            <a:extLst>
              <a:ext uri="{909E8E84-426E-40DD-AFC4-6F175D3DCCD1}">
                <a14:hiddenFill xmlns:a14="http://schemas.microsoft.com/office/drawing/2010/main">
                  <a:noFill/>
                </a14:hiddenFill>
              </a:ext>
            </a:extLst>
          </p:spPr>
        </p:cxnSp>
        <p:sp>
          <p:nvSpPr>
            <p:cNvPr id="22" name="TextBox 7177"/>
            <p:cNvSpPr txBox="1">
              <a:spLocks noChangeArrowheads="1"/>
            </p:cNvSpPr>
            <p:nvPr/>
          </p:nvSpPr>
          <p:spPr bwMode="auto">
            <a:xfrm>
              <a:off x="1562893" y="1837998"/>
              <a:ext cx="9882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1400" dirty="0" smtClean="0">
                  <a:solidFill>
                    <a:srgbClr val="7F7F7F"/>
                  </a:solidFill>
                  <a:latin typeface="Broadway" pitchFamily="82" charset="0"/>
                  <a:cs typeface="Arial" pitchFamily="34" charset="0"/>
                </a:rPr>
                <a:t>Part   </a:t>
              </a:r>
              <a:r>
                <a:rPr lang="en-US" altLang="zh-CN" sz="2800" dirty="0" smtClean="0">
                  <a:solidFill>
                    <a:srgbClr val="7F7F7F"/>
                  </a:solidFill>
                  <a:latin typeface="Broadway" pitchFamily="82" charset="0"/>
                  <a:cs typeface="Arial" pitchFamily="34" charset="0"/>
                </a:rPr>
                <a:t>1</a:t>
              </a:r>
              <a:endParaRPr lang="zh-CN" altLang="en-US" sz="2800" dirty="0">
                <a:solidFill>
                  <a:srgbClr val="7F7F7F"/>
                </a:solidFill>
                <a:latin typeface="Broadway" pitchFamily="82" charset="0"/>
                <a:ea typeface="宋体" pitchFamily="2" charset="-122"/>
              </a:endParaRPr>
            </a:p>
          </p:txBody>
        </p:sp>
        <p:sp>
          <p:nvSpPr>
            <p:cNvPr id="23" name="TextBox 7177"/>
            <p:cNvSpPr txBox="1">
              <a:spLocks noChangeArrowheads="1"/>
            </p:cNvSpPr>
            <p:nvPr/>
          </p:nvSpPr>
          <p:spPr bwMode="auto">
            <a:xfrm>
              <a:off x="2843808" y="1837998"/>
              <a:ext cx="771463" cy="40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1400" dirty="0" smtClean="0">
                  <a:solidFill>
                    <a:schemeClr val="tx1">
                      <a:lumMod val="50000"/>
                      <a:lumOff val="50000"/>
                    </a:schemeClr>
                  </a:solidFill>
                  <a:latin typeface="Broadway" pitchFamily="82" charset="0"/>
                  <a:cs typeface="Arial" pitchFamily="34" charset="0"/>
                </a:rPr>
                <a:t>Part   </a:t>
              </a:r>
              <a:r>
                <a:rPr lang="en-US" altLang="zh-CN" sz="2800" dirty="0" smtClean="0">
                  <a:solidFill>
                    <a:schemeClr val="tx1">
                      <a:lumMod val="50000"/>
                      <a:lumOff val="50000"/>
                    </a:schemeClr>
                  </a:solidFill>
                  <a:latin typeface="Broadway" pitchFamily="82" charset="0"/>
                  <a:cs typeface="Arial" pitchFamily="34" charset="0"/>
                </a:rPr>
                <a:t>2</a:t>
              </a:r>
              <a:endParaRPr lang="zh-CN" altLang="en-US" sz="2800" dirty="0">
                <a:solidFill>
                  <a:schemeClr val="tx1">
                    <a:lumMod val="50000"/>
                    <a:lumOff val="50000"/>
                  </a:schemeClr>
                </a:solidFill>
                <a:latin typeface="Broadway" pitchFamily="82" charset="0"/>
                <a:ea typeface="宋体" pitchFamily="2" charset="-122"/>
              </a:endParaRPr>
            </a:p>
          </p:txBody>
        </p:sp>
        <p:sp>
          <p:nvSpPr>
            <p:cNvPr id="24" name="TextBox 7177"/>
            <p:cNvSpPr txBox="1">
              <a:spLocks noChangeArrowheads="1"/>
            </p:cNvSpPr>
            <p:nvPr/>
          </p:nvSpPr>
          <p:spPr bwMode="auto">
            <a:xfrm>
              <a:off x="4122339" y="1837998"/>
              <a:ext cx="736424" cy="40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1400" dirty="0" smtClean="0">
                  <a:solidFill>
                    <a:srgbClr val="00B0F0"/>
                  </a:solidFill>
                  <a:latin typeface="Broadway" pitchFamily="82" charset="0"/>
                  <a:cs typeface="Arial" pitchFamily="34" charset="0"/>
                </a:rPr>
                <a:t>Part  </a:t>
              </a:r>
              <a:r>
                <a:rPr lang="en-US" altLang="zh-CN" sz="2800" dirty="0" smtClean="0">
                  <a:solidFill>
                    <a:srgbClr val="00B0F0"/>
                  </a:solidFill>
                  <a:latin typeface="Broadway" pitchFamily="82" charset="0"/>
                  <a:cs typeface="Arial" pitchFamily="34" charset="0"/>
                </a:rPr>
                <a:t>3</a:t>
              </a:r>
              <a:endParaRPr lang="zh-CN" altLang="en-US" sz="2800" dirty="0">
                <a:solidFill>
                  <a:srgbClr val="00B0F0"/>
                </a:solidFill>
                <a:latin typeface="Broadway" pitchFamily="82" charset="0"/>
                <a:ea typeface="宋体" pitchFamily="2" charset="-122"/>
              </a:endParaRPr>
            </a:p>
          </p:txBody>
        </p:sp>
        <p:sp>
          <p:nvSpPr>
            <p:cNvPr id="25" name="TextBox 7177"/>
            <p:cNvSpPr txBox="1">
              <a:spLocks noChangeArrowheads="1"/>
            </p:cNvSpPr>
            <p:nvPr/>
          </p:nvSpPr>
          <p:spPr bwMode="auto">
            <a:xfrm>
              <a:off x="5307806" y="1837998"/>
              <a:ext cx="9433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1400" dirty="0" smtClean="0">
                  <a:solidFill>
                    <a:srgbClr val="7F7F7F"/>
                  </a:solidFill>
                  <a:latin typeface="Broadway" pitchFamily="82" charset="0"/>
                  <a:cs typeface="Arial" pitchFamily="34" charset="0"/>
                </a:rPr>
                <a:t>Part  </a:t>
              </a:r>
              <a:r>
                <a:rPr lang="en-US" altLang="zh-CN" sz="2800" dirty="0" smtClean="0">
                  <a:solidFill>
                    <a:srgbClr val="7F7F7F"/>
                  </a:solidFill>
                  <a:latin typeface="Broadway" pitchFamily="82" charset="0"/>
                  <a:cs typeface="Arial" pitchFamily="34" charset="0"/>
                </a:rPr>
                <a:t>4</a:t>
              </a:r>
              <a:endParaRPr lang="zh-CN" altLang="en-US" sz="1400" dirty="0">
                <a:solidFill>
                  <a:srgbClr val="7F7F7F"/>
                </a:solidFill>
                <a:latin typeface="Broadway" pitchFamily="82" charset="0"/>
                <a:ea typeface="宋体" pitchFamily="2" charset="-122"/>
              </a:endParaRPr>
            </a:p>
          </p:txBody>
        </p:sp>
        <p:sp>
          <p:nvSpPr>
            <p:cNvPr id="26" name="矩形 28"/>
            <p:cNvSpPr>
              <a:spLocks noChangeArrowheads="1"/>
            </p:cNvSpPr>
            <p:nvPr/>
          </p:nvSpPr>
          <p:spPr bwMode="auto">
            <a:xfrm>
              <a:off x="1539874" y="2552700"/>
              <a:ext cx="945058" cy="3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000" b="1" dirty="0">
                  <a:solidFill>
                    <a:srgbClr val="FFFFFF"/>
                  </a:solidFill>
                  <a:latin typeface="微软雅黑" pitchFamily="34" charset="-122"/>
                  <a:ea typeface="微软雅黑" pitchFamily="34" charset="-122"/>
                </a:rPr>
                <a:t>企业历程</a:t>
              </a:r>
            </a:p>
          </p:txBody>
        </p:sp>
      </p:grpSp>
      <p:pic>
        <p:nvPicPr>
          <p:cNvPr id="3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338002"/>
            <a:ext cx="2411761" cy="721580"/>
          </a:xfrm>
          <a:prstGeom prst="rect">
            <a:avLst/>
          </a:prstGeom>
          <a:ln>
            <a:noFill/>
          </a:ln>
          <a:effectLst>
            <a:reflection blurRad="6350" stA="50000" endA="300" endPos="55000" dir="5400000" sy="-100000" algn="bl" rotWithShape="0"/>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 name="组合 31"/>
          <p:cNvGrpSpPr/>
          <p:nvPr/>
        </p:nvGrpSpPr>
        <p:grpSpPr>
          <a:xfrm>
            <a:off x="0" y="4731990"/>
            <a:ext cx="9144000" cy="523220"/>
            <a:chOff x="0" y="4731990"/>
            <a:chExt cx="9144000" cy="523220"/>
          </a:xfrm>
          <a:effectLst>
            <a:outerShdw blurRad="63500" sx="102000" sy="102000" algn="ctr" rotWithShape="0">
              <a:prstClr val="black">
                <a:alpha val="40000"/>
              </a:prstClr>
            </a:outerShdw>
          </a:effectLst>
        </p:grpSpPr>
        <p:sp>
          <p:nvSpPr>
            <p:cNvPr id="33" name="TextBox 32"/>
            <p:cNvSpPr txBox="1"/>
            <p:nvPr/>
          </p:nvSpPr>
          <p:spPr>
            <a:xfrm>
              <a:off x="6509676" y="4731990"/>
              <a:ext cx="1715077" cy="523220"/>
            </a:xfrm>
            <a:prstGeom prst="rect">
              <a:avLst/>
            </a:prstGeom>
            <a:noFill/>
          </p:spPr>
          <p:txBody>
            <a:bodyPr wrap="square" rtlCol="0">
              <a:spAutoFit/>
            </a:bodyPr>
            <a:lstStyle/>
            <a:p>
              <a:r>
                <a:rPr lang="zh-CN" altLang="en-US" sz="2800" b="1" dirty="0" smtClean="0">
                  <a:solidFill>
                    <a:schemeClr val="tx1">
                      <a:lumMod val="50000"/>
                      <a:lumOff val="50000"/>
                    </a:schemeClr>
                  </a:solidFill>
                  <a:latin typeface="微软雅黑" pitchFamily="34" charset="-122"/>
                  <a:ea typeface="微软雅黑" pitchFamily="34" charset="-122"/>
                </a:rPr>
                <a:t>万泰建设</a:t>
              </a:r>
              <a:endParaRPr lang="zh-CN" altLang="en-US" sz="2800" b="1" dirty="0">
                <a:solidFill>
                  <a:schemeClr val="tx1">
                    <a:lumMod val="50000"/>
                    <a:lumOff val="50000"/>
                  </a:schemeClr>
                </a:solidFill>
                <a:latin typeface="微软雅黑" pitchFamily="34" charset="-122"/>
                <a:ea typeface="微软雅黑" pitchFamily="34" charset="-122"/>
              </a:endParaRPr>
            </a:p>
          </p:txBody>
        </p:sp>
        <p:grpSp>
          <p:nvGrpSpPr>
            <p:cNvPr id="34" name="组合 33"/>
            <p:cNvGrpSpPr/>
            <p:nvPr/>
          </p:nvGrpSpPr>
          <p:grpSpPr>
            <a:xfrm>
              <a:off x="0" y="4833605"/>
              <a:ext cx="9144000" cy="330425"/>
              <a:chOff x="0" y="6444822"/>
              <a:chExt cx="9144000" cy="440567"/>
            </a:xfrm>
          </p:grpSpPr>
          <p:sp>
            <p:nvSpPr>
              <p:cNvPr id="35" name="矩形 34"/>
              <p:cNvSpPr/>
              <p:nvPr/>
            </p:nvSpPr>
            <p:spPr>
              <a:xfrm>
                <a:off x="0" y="6472211"/>
                <a:ext cx="6509675"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8141472" y="6444822"/>
                <a:ext cx="534984" cy="413178"/>
                <a:chOff x="8072352" y="6444822"/>
                <a:chExt cx="534984" cy="413178"/>
              </a:xfrm>
            </p:grpSpPr>
            <p:sp>
              <p:nvSpPr>
                <p:cNvPr id="38" name="矩形 37"/>
                <p:cNvSpPr/>
                <p:nvPr/>
              </p:nvSpPr>
              <p:spPr>
                <a:xfrm>
                  <a:off x="8072352" y="6444822"/>
                  <a:ext cx="45719"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148701" y="6444822"/>
                  <a:ext cx="72008"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8251339" y="6444822"/>
                  <a:ext cx="106455"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8388424" y="6444822"/>
                  <a:ext cx="218912"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矩形 36"/>
              <p:cNvSpPr/>
              <p:nvPr/>
            </p:nvSpPr>
            <p:spPr>
              <a:xfrm>
                <a:off x="8723986" y="6444822"/>
                <a:ext cx="420014"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829456022"/>
      </p:ext>
    </p:extLst>
  </p:cSld>
  <p:clrMapOvr>
    <a:masterClrMapping/>
  </p:clrMapOvr>
  <mc:AlternateContent xmlns:mc="http://schemas.openxmlformats.org/markup-compatibility/2006" xmlns:p14="http://schemas.microsoft.com/office/powerpoint/2010/main">
    <mc:Choice Requires="p14">
      <p:transition spd="slow" p14:dur="2500" advClick="0" advTm="500">
        <p:checker/>
      </p:transition>
    </mc:Choice>
    <mc:Fallback xmlns="">
      <p:transition spd="slow" advClick="0" advTm="500">
        <p:checker/>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338002"/>
            <a:ext cx="2411761" cy="721580"/>
          </a:xfrm>
          <a:prstGeom prst="rect">
            <a:avLst/>
          </a:prstGeom>
          <a:ln>
            <a:noFill/>
          </a:ln>
          <a:effectLst>
            <a:reflection blurRad="6350" stA="50000" endA="300" endPos="55000" dir="5400000" sy="-100000" algn="bl" rotWithShape="0"/>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 name="组合 31"/>
          <p:cNvGrpSpPr/>
          <p:nvPr/>
        </p:nvGrpSpPr>
        <p:grpSpPr>
          <a:xfrm>
            <a:off x="0" y="4731990"/>
            <a:ext cx="9144000" cy="523220"/>
            <a:chOff x="0" y="4731990"/>
            <a:chExt cx="9144000" cy="523220"/>
          </a:xfrm>
          <a:effectLst>
            <a:outerShdw blurRad="63500" sx="102000" sy="102000" algn="ctr" rotWithShape="0">
              <a:prstClr val="black">
                <a:alpha val="40000"/>
              </a:prstClr>
            </a:outerShdw>
          </a:effectLst>
        </p:grpSpPr>
        <p:sp>
          <p:nvSpPr>
            <p:cNvPr id="33" name="TextBox 32"/>
            <p:cNvSpPr txBox="1"/>
            <p:nvPr/>
          </p:nvSpPr>
          <p:spPr>
            <a:xfrm>
              <a:off x="6509676" y="4731990"/>
              <a:ext cx="1715077" cy="523220"/>
            </a:xfrm>
            <a:prstGeom prst="rect">
              <a:avLst/>
            </a:prstGeom>
            <a:noFill/>
          </p:spPr>
          <p:txBody>
            <a:bodyPr wrap="square" rtlCol="0">
              <a:spAutoFit/>
            </a:bodyPr>
            <a:lstStyle/>
            <a:p>
              <a:r>
                <a:rPr lang="zh-CN" altLang="en-US" sz="2800" b="1" dirty="0" smtClean="0">
                  <a:solidFill>
                    <a:schemeClr val="tx1">
                      <a:lumMod val="50000"/>
                      <a:lumOff val="50000"/>
                    </a:schemeClr>
                  </a:solidFill>
                  <a:latin typeface="微软雅黑" pitchFamily="34" charset="-122"/>
                  <a:ea typeface="微软雅黑" pitchFamily="34" charset="-122"/>
                </a:rPr>
                <a:t>万泰建设</a:t>
              </a:r>
              <a:endParaRPr lang="zh-CN" altLang="en-US" sz="2800" b="1" dirty="0">
                <a:solidFill>
                  <a:schemeClr val="tx1">
                    <a:lumMod val="50000"/>
                    <a:lumOff val="50000"/>
                  </a:schemeClr>
                </a:solidFill>
                <a:latin typeface="微软雅黑" pitchFamily="34" charset="-122"/>
                <a:ea typeface="微软雅黑" pitchFamily="34" charset="-122"/>
              </a:endParaRPr>
            </a:p>
          </p:txBody>
        </p:sp>
        <p:grpSp>
          <p:nvGrpSpPr>
            <p:cNvPr id="34" name="组合 33"/>
            <p:cNvGrpSpPr/>
            <p:nvPr/>
          </p:nvGrpSpPr>
          <p:grpSpPr>
            <a:xfrm>
              <a:off x="0" y="4833605"/>
              <a:ext cx="9144000" cy="330425"/>
              <a:chOff x="0" y="6444822"/>
              <a:chExt cx="9144000" cy="440567"/>
            </a:xfrm>
          </p:grpSpPr>
          <p:sp>
            <p:nvSpPr>
              <p:cNvPr id="35" name="矩形 34"/>
              <p:cNvSpPr/>
              <p:nvPr/>
            </p:nvSpPr>
            <p:spPr>
              <a:xfrm>
                <a:off x="0" y="6472211"/>
                <a:ext cx="6509675"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8141472" y="6444822"/>
                <a:ext cx="534984" cy="413178"/>
                <a:chOff x="8072352" y="6444822"/>
                <a:chExt cx="534984" cy="413178"/>
              </a:xfrm>
            </p:grpSpPr>
            <p:sp>
              <p:nvSpPr>
                <p:cNvPr id="38" name="矩形 37"/>
                <p:cNvSpPr/>
                <p:nvPr/>
              </p:nvSpPr>
              <p:spPr>
                <a:xfrm>
                  <a:off x="8072352" y="6444822"/>
                  <a:ext cx="45719"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148701" y="6444822"/>
                  <a:ext cx="72008"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8251339" y="6444822"/>
                  <a:ext cx="106455"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8388424" y="6444822"/>
                  <a:ext cx="218912"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矩形 36"/>
              <p:cNvSpPr/>
              <p:nvPr/>
            </p:nvSpPr>
            <p:spPr>
              <a:xfrm>
                <a:off x="8723986" y="6444822"/>
                <a:ext cx="420014"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6" name="组合 45"/>
          <p:cNvGrpSpPr/>
          <p:nvPr/>
        </p:nvGrpSpPr>
        <p:grpSpPr>
          <a:xfrm>
            <a:off x="0" y="1419622"/>
            <a:ext cx="9144000" cy="432048"/>
            <a:chOff x="0" y="1563638"/>
            <a:chExt cx="9144000" cy="432048"/>
          </a:xfrm>
        </p:grpSpPr>
        <p:grpSp>
          <p:nvGrpSpPr>
            <p:cNvPr id="30" name="组合 29"/>
            <p:cNvGrpSpPr/>
            <p:nvPr/>
          </p:nvGrpSpPr>
          <p:grpSpPr>
            <a:xfrm>
              <a:off x="0" y="1563638"/>
              <a:ext cx="9144000" cy="432048"/>
              <a:chOff x="0" y="1563638"/>
              <a:chExt cx="9144000" cy="432048"/>
            </a:xfrm>
          </p:grpSpPr>
          <p:cxnSp>
            <p:nvCxnSpPr>
              <p:cNvPr id="3" name="直接连接符 2"/>
              <p:cNvCxnSpPr/>
              <p:nvPr/>
            </p:nvCxnSpPr>
            <p:spPr>
              <a:xfrm>
                <a:off x="0" y="1779662"/>
                <a:ext cx="1835696"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sp>
            <p:nvSpPr>
              <p:cNvPr id="28" name="对角圆角矩形 27"/>
              <p:cNvSpPr/>
              <p:nvPr/>
            </p:nvSpPr>
            <p:spPr>
              <a:xfrm>
                <a:off x="1840672" y="1563638"/>
                <a:ext cx="1275125" cy="432048"/>
              </a:xfrm>
              <a:prstGeom prst="round2DiagRect">
                <a:avLst>
                  <a:gd name="adj1" fmla="val 16667"/>
                  <a:gd name="adj2" fmla="val 50000"/>
                </a:avLst>
              </a:pr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00B0F0"/>
                    </a:solidFill>
                    <a:latin typeface="微软雅黑" pitchFamily="34" charset="-122"/>
                    <a:ea typeface="微软雅黑" pitchFamily="34" charset="-122"/>
                  </a:rPr>
                  <a:t>企业意愿</a:t>
                </a:r>
                <a:endParaRPr lang="zh-CN" altLang="en-US" dirty="0">
                  <a:solidFill>
                    <a:srgbClr val="00B0F0"/>
                  </a:solidFill>
                  <a:latin typeface="微软雅黑" pitchFamily="34" charset="-122"/>
                  <a:ea typeface="微软雅黑" pitchFamily="34" charset="-122"/>
                </a:endParaRPr>
              </a:p>
            </p:txBody>
          </p:sp>
          <p:cxnSp>
            <p:nvCxnSpPr>
              <p:cNvPr id="42" name="直接连接符 41"/>
              <p:cNvCxnSpPr/>
              <p:nvPr/>
            </p:nvCxnSpPr>
            <p:spPr>
              <a:xfrm>
                <a:off x="3115797" y="1779662"/>
                <a:ext cx="6028203"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43" name="流程图: 联系 42"/>
            <p:cNvSpPr/>
            <p:nvPr/>
          </p:nvSpPr>
          <p:spPr>
            <a:xfrm>
              <a:off x="4932040" y="1635646"/>
              <a:ext cx="288032" cy="288032"/>
            </a:xfrm>
            <a:prstGeom prst="flowChartConnector">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流程图: 联系 43"/>
            <p:cNvSpPr/>
            <p:nvPr/>
          </p:nvSpPr>
          <p:spPr>
            <a:xfrm>
              <a:off x="5832140" y="1635646"/>
              <a:ext cx="288032" cy="288032"/>
            </a:xfrm>
            <a:prstGeom prst="flowChartConnector">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流程图: 联系 44"/>
            <p:cNvSpPr/>
            <p:nvPr/>
          </p:nvSpPr>
          <p:spPr>
            <a:xfrm>
              <a:off x="6732240" y="1635646"/>
              <a:ext cx="288032" cy="288032"/>
            </a:xfrm>
            <a:prstGeom prst="flowChartConnector">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3327734" y="1851670"/>
            <a:ext cx="3548522" cy="3172420"/>
            <a:chOff x="3327734" y="1851670"/>
            <a:chExt cx="3548522" cy="3172420"/>
          </a:xfrm>
        </p:grpSpPr>
        <p:grpSp>
          <p:nvGrpSpPr>
            <p:cNvPr id="53" name="组合 52"/>
            <p:cNvGrpSpPr/>
            <p:nvPr/>
          </p:nvGrpSpPr>
          <p:grpSpPr>
            <a:xfrm>
              <a:off x="3327734" y="1851670"/>
              <a:ext cx="3548522" cy="3172420"/>
              <a:chOff x="3329694" y="1851670"/>
              <a:chExt cx="3548522" cy="3172420"/>
            </a:xfrm>
          </p:grpSpPr>
          <p:grpSp>
            <p:nvGrpSpPr>
              <p:cNvPr id="52" name="组合 51"/>
              <p:cNvGrpSpPr/>
              <p:nvPr/>
            </p:nvGrpSpPr>
            <p:grpSpPr>
              <a:xfrm>
                <a:off x="3329694" y="1851671"/>
                <a:ext cx="3548522" cy="3172419"/>
                <a:chOff x="3329694" y="1851671"/>
                <a:chExt cx="3548522" cy="3172419"/>
              </a:xfrm>
            </p:grpSpPr>
            <p:sp>
              <p:nvSpPr>
                <p:cNvPr id="47" name="流程图: 离页连接符 46"/>
                <p:cNvSpPr/>
                <p:nvPr/>
              </p:nvSpPr>
              <p:spPr>
                <a:xfrm flipV="1">
                  <a:off x="3329694" y="1851671"/>
                  <a:ext cx="3518158" cy="648071"/>
                </a:xfrm>
                <a:custGeom>
                  <a:avLst/>
                  <a:gdLst/>
                  <a:ahLst/>
                  <a:cxnLst/>
                  <a:rect l="l" t="t" r="r" b="b"/>
                  <a:pathLst>
                    <a:path w="3518158" h="648071">
                      <a:moveTo>
                        <a:pt x="1759079" y="648071"/>
                      </a:moveTo>
                      <a:lnTo>
                        <a:pt x="3518158" y="72007"/>
                      </a:lnTo>
                      <a:lnTo>
                        <a:pt x="3518158" y="0"/>
                      </a:lnTo>
                      <a:lnTo>
                        <a:pt x="0" y="0"/>
                      </a:lnTo>
                      <a:lnTo>
                        <a:pt x="0" y="72007"/>
                      </a:lnTo>
                      <a:close/>
                    </a:path>
                  </a:pathLst>
                </a:custGeom>
                <a:solidFill>
                  <a:srgbClr val="00B0F0"/>
                </a:solid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TextBox 47"/>
                <p:cNvSpPr txBox="1"/>
                <p:nvPr/>
              </p:nvSpPr>
              <p:spPr>
                <a:xfrm>
                  <a:off x="3331654" y="2715766"/>
                  <a:ext cx="3546562" cy="2308324"/>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致力于资源和体系建设，做强建筑总承包主营业务，成为重庆市一流的、客户首选的“专业化、标准化、职业化、体系化”的建筑总承包施工企业，适时发展相关多元化业务市场，实现年度营业收入逾</a:t>
                  </a:r>
                  <a:r>
                    <a:rPr lang="en-US" altLang="zh-CN" dirty="0">
                      <a:solidFill>
                        <a:schemeClr val="tx1">
                          <a:lumMod val="50000"/>
                          <a:lumOff val="50000"/>
                        </a:schemeClr>
                      </a:solidFill>
                      <a:latin typeface="微软雅黑" pitchFamily="34" charset="-122"/>
                      <a:ea typeface="微软雅黑" pitchFamily="34" charset="-122"/>
                    </a:rPr>
                    <a:t>20</a:t>
                  </a:r>
                  <a:r>
                    <a:rPr lang="zh-CN" altLang="en-US" dirty="0">
                      <a:solidFill>
                        <a:schemeClr val="tx1">
                          <a:lumMod val="50000"/>
                          <a:lumOff val="50000"/>
                        </a:schemeClr>
                      </a:solidFill>
                      <a:latin typeface="微软雅黑" pitchFamily="34" charset="-122"/>
                      <a:ea typeface="微软雅黑" pitchFamily="34" charset="-122"/>
                    </a:rPr>
                    <a:t>亿。</a:t>
                  </a:r>
                </a:p>
                <a:p>
                  <a:endParaRPr lang="zh-CN" altLang="en-US" dirty="0">
                    <a:solidFill>
                      <a:schemeClr val="tx1">
                        <a:lumMod val="50000"/>
                        <a:lumOff val="50000"/>
                      </a:schemeClr>
                    </a:solidFill>
                    <a:latin typeface="微软雅黑" pitchFamily="34" charset="-122"/>
                    <a:ea typeface="微软雅黑" pitchFamily="34" charset="-122"/>
                  </a:endParaRPr>
                </a:p>
              </p:txBody>
            </p:sp>
          </p:grpSp>
          <p:sp>
            <p:nvSpPr>
              <p:cNvPr id="50" name="流程图: 离页连接符 49"/>
              <p:cNvSpPr/>
              <p:nvPr/>
            </p:nvSpPr>
            <p:spPr>
              <a:xfrm flipV="1">
                <a:off x="3329694" y="1851670"/>
                <a:ext cx="3518158" cy="2880320"/>
              </a:xfrm>
              <a:prstGeom prst="flowChartOffpageConnector">
                <a:avLst/>
              </a:pr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TextBox 53"/>
            <p:cNvSpPr txBox="1"/>
            <p:nvPr/>
          </p:nvSpPr>
          <p:spPr>
            <a:xfrm>
              <a:off x="4211960" y="2202418"/>
              <a:ext cx="1917938" cy="369332"/>
            </a:xfrm>
            <a:prstGeom prst="rect">
              <a:avLst/>
            </a:prstGeom>
            <a:noFill/>
          </p:spPr>
          <p:txBody>
            <a:bodyPr wrap="square" rtlCol="0">
              <a:spAutoFit/>
            </a:bodyPr>
            <a:lstStyle/>
            <a:p>
              <a:r>
                <a:rPr lang="en-US" altLang="zh-CN" dirty="0" smtClean="0">
                  <a:solidFill>
                    <a:srgbClr val="FFFFFF"/>
                  </a:solidFill>
                  <a:latin typeface="Broadway" pitchFamily="82" charset="0"/>
                  <a:ea typeface="微软雅黑" pitchFamily="34" charset="-122"/>
                </a:rPr>
                <a:t>2013 </a:t>
              </a:r>
              <a:r>
                <a:rPr lang="zh-CN" altLang="en-US" dirty="0" smtClean="0">
                  <a:solidFill>
                    <a:srgbClr val="FFFFFF"/>
                  </a:solidFill>
                  <a:latin typeface="微软雅黑" pitchFamily="34" charset="-122"/>
                  <a:ea typeface="微软雅黑" pitchFamily="34" charset="-122"/>
                </a:rPr>
                <a:t>年的意愿</a:t>
              </a:r>
              <a:endParaRPr lang="zh-CN" altLang="en-US" dirty="0">
                <a:solidFill>
                  <a:srgbClr val="FFFFFF"/>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274992931"/>
      </p:ext>
    </p:extLst>
  </p:cSld>
  <p:clrMapOvr>
    <a:masterClrMapping/>
  </p:clrMapOvr>
  <mc:AlternateContent xmlns:mc="http://schemas.openxmlformats.org/markup-compatibility/2006" xmlns:p14="http://schemas.microsoft.com/office/powerpoint/2010/main">
    <mc:Choice Requires="p14">
      <p:transition spd="slow" p14:dur="2500" advClick="0" advTm="500">
        <p:checker/>
      </p:transition>
    </mc:Choice>
    <mc:Fallback xmlns="">
      <p:transition spd="slow" advClick="0" advTm="500">
        <p:checker/>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流程图: 离页连接符 49"/>
          <p:cNvSpPr/>
          <p:nvPr/>
        </p:nvSpPr>
        <p:spPr>
          <a:xfrm flipV="1">
            <a:off x="4211960" y="1847602"/>
            <a:ext cx="3518158" cy="1962910"/>
          </a:xfrm>
          <a:custGeom>
            <a:avLst/>
            <a:gdLst/>
            <a:ahLst/>
            <a:cxnLst/>
            <a:rect l="l" t="t" r="r" b="b"/>
            <a:pathLst>
              <a:path w="3518158" h="1962910">
                <a:moveTo>
                  <a:pt x="1759079" y="1962910"/>
                </a:moveTo>
                <a:lnTo>
                  <a:pt x="3518158" y="1386846"/>
                </a:lnTo>
                <a:lnTo>
                  <a:pt x="3518158" y="0"/>
                </a:lnTo>
                <a:lnTo>
                  <a:pt x="0" y="0"/>
                </a:lnTo>
                <a:lnTo>
                  <a:pt x="0" y="1386846"/>
                </a:ln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338002"/>
            <a:ext cx="2411761" cy="721580"/>
          </a:xfrm>
          <a:prstGeom prst="rect">
            <a:avLst/>
          </a:prstGeom>
          <a:ln>
            <a:noFill/>
          </a:ln>
          <a:effectLst>
            <a:reflection blurRad="6350" stA="50000" endA="300" endPos="55000" dir="5400000" sy="-100000" algn="bl" rotWithShape="0"/>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 name="组合 31"/>
          <p:cNvGrpSpPr/>
          <p:nvPr/>
        </p:nvGrpSpPr>
        <p:grpSpPr>
          <a:xfrm>
            <a:off x="0" y="4731990"/>
            <a:ext cx="9144000" cy="523220"/>
            <a:chOff x="0" y="4731990"/>
            <a:chExt cx="9144000" cy="523220"/>
          </a:xfrm>
          <a:effectLst>
            <a:outerShdw blurRad="63500" sx="102000" sy="102000" algn="ctr" rotWithShape="0">
              <a:prstClr val="black">
                <a:alpha val="40000"/>
              </a:prstClr>
            </a:outerShdw>
          </a:effectLst>
        </p:grpSpPr>
        <p:sp>
          <p:nvSpPr>
            <p:cNvPr id="33" name="TextBox 32"/>
            <p:cNvSpPr txBox="1"/>
            <p:nvPr/>
          </p:nvSpPr>
          <p:spPr>
            <a:xfrm>
              <a:off x="6509676" y="4731990"/>
              <a:ext cx="1715077" cy="523220"/>
            </a:xfrm>
            <a:prstGeom prst="rect">
              <a:avLst/>
            </a:prstGeom>
            <a:noFill/>
          </p:spPr>
          <p:txBody>
            <a:bodyPr wrap="square" rtlCol="0">
              <a:spAutoFit/>
            </a:bodyPr>
            <a:lstStyle/>
            <a:p>
              <a:r>
                <a:rPr lang="zh-CN" altLang="en-US" sz="2800" b="1" dirty="0" smtClean="0">
                  <a:solidFill>
                    <a:schemeClr val="tx1">
                      <a:lumMod val="50000"/>
                      <a:lumOff val="50000"/>
                    </a:schemeClr>
                  </a:solidFill>
                  <a:latin typeface="微软雅黑" pitchFamily="34" charset="-122"/>
                  <a:ea typeface="微软雅黑" pitchFamily="34" charset="-122"/>
                </a:rPr>
                <a:t>万泰建设</a:t>
              </a:r>
              <a:endParaRPr lang="zh-CN" altLang="en-US" sz="2800" b="1" dirty="0">
                <a:solidFill>
                  <a:schemeClr val="tx1">
                    <a:lumMod val="50000"/>
                    <a:lumOff val="50000"/>
                  </a:schemeClr>
                </a:solidFill>
                <a:latin typeface="微软雅黑" pitchFamily="34" charset="-122"/>
                <a:ea typeface="微软雅黑" pitchFamily="34" charset="-122"/>
              </a:endParaRPr>
            </a:p>
          </p:txBody>
        </p:sp>
        <p:grpSp>
          <p:nvGrpSpPr>
            <p:cNvPr id="34" name="组合 33"/>
            <p:cNvGrpSpPr/>
            <p:nvPr/>
          </p:nvGrpSpPr>
          <p:grpSpPr>
            <a:xfrm>
              <a:off x="0" y="4833605"/>
              <a:ext cx="9144000" cy="330425"/>
              <a:chOff x="0" y="6444822"/>
              <a:chExt cx="9144000" cy="440567"/>
            </a:xfrm>
          </p:grpSpPr>
          <p:sp>
            <p:nvSpPr>
              <p:cNvPr id="35" name="矩形 34"/>
              <p:cNvSpPr/>
              <p:nvPr/>
            </p:nvSpPr>
            <p:spPr>
              <a:xfrm>
                <a:off x="0" y="6472211"/>
                <a:ext cx="6509675"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8141472" y="6444822"/>
                <a:ext cx="534984" cy="413178"/>
                <a:chOff x="8072352" y="6444822"/>
                <a:chExt cx="534984" cy="413178"/>
              </a:xfrm>
            </p:grpSpPr>
            <p:sp>
              <p:nvSpPr>
                <p:cNvPr id="38" name="矩形 37"/>
                <p:cNvSpPr/>
                <p:nvPr/>
              </p:nvSpPr>
              <p:spPr>
                <a:xfrm>
                  <a:off x="8072352" y="6444822"/>
                  <a:ext cx="45719"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148701" y="6444822"/>
                  <a:ext cx="72008"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8251339" y="6444822"/>
                  <a:ext cx="106455"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8388424" y="6444822"/>
                  <a:ext cx="218912"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矩形 36"/>
              <p:cNvSpPr/>
              <p:nvPr/>
            </p:nvSpPr>
            <p:spPr>
              <a:xfrm>
                <a:off x="8723986" y="6444822"/>
                <a:ext cx="420014"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6" name="组合 45"/>
          <p:cNvGrpSpPr/>
          <p:nvPr/>
        </p:nvGrpSpPr>
        <p:grpSpPr>
          <a:xfrm>
            <a:off x="0" y="1419622"/>
            <a:ext cx="9144000" cy="432048"/>
            <a:chOff x="0" y="1563638"/>
            <a:chExt cx="9144000" cy="432048"/>
          </a:xfrm>
        </p:grpSpPr>
        <p:grpSp>
          <p:nvGrpSpPr>
            <p:cNvPr id="30" name="组合 29"/>
            <p:cNvGrpSpPr/>
            <p:nvPr/>
          </p:nvGrpSpPr>
          <p:grpSpPr>
            <a:xfrm>
              <a:off x="0" y="1563638"/>
              <a:ext cx="9144000" cy="432048"/>
              <a:chOff x="0" y="1563638"/>
              <a:chExt cx="9144000" cy="432048"/>
            </a:xfrm>
          </p:grpSpPr>
          <p:cxnSp>
            <p:nvCxnSpPr>
              <p:cNvPr id="3" name="直接连接符 2"/>
              <p:cNvCxnSpPr/>
              <p:nvPr/>
            </p:nvCxnSpPr>
            <p:spPr>
              <a:xfrm>
                <a:off x="0" y="1779662"/>
                <a:ext cx="1835696"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sp>
            <p:nvSpPr>
              <p:cNvPr id="28" name="对角圆角矩形 27"/>
              <p:cNvSpPr/>
              <p:nvPr/>
            </p:nvSpPr>
            <p:spPr>
              <a:xfrm>
                <a:off x="1840672" y="1563638"/>
                <a:ext cx="1275125" cy="432048"/>
              </a:xfrm>
              <a:prstGeom prst="round2DiagRect">
                <a:avLst>
                  <a:gd name="adj1" fmla="val 16667"/>
                  <a:gd name="adj2" fmla="val 50000"/>
                </a:avLst>
              </a:pr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00B0F0"/>
                    </a:solidFill>
                    <a:latin typeface="微软雅黑" pitchFamily="34" charset="-122"/>
                    <a:ea typeface="微软雅黑" pitchFamily="34" charset="-122"/>
                  </a:rPr>
                  <a:t>企业意愿</a:t>
                </a:r>
                <a:endParaRPr lang="zh-CN" altLang="en-US" dirty="0">
                  <a:solidFill>
                    <a:srgbClr val="00B0F0"/>
                  </a:solidFill>
                  <a:latin typeface="微软雅黑" pitchFamily="34" charset="-122"/>
                  <a:ea typeface="微软雅黑" pitchFamily="34" charset="-122"/>
                </a:endParaRPr>
              </a:p>
            </p:txBody>
          </p:sp>
          <p:cxnSp>
            <p:nvCxnSpPr>
              <p:cNvPr id="42" name="直接连接符 41"/>
              <p:cNvCxnSpPr/>
              <p:nvPr/>
            </p:nvCxnSpPr>
            <p:spPr>
              <a:xfrm>
                <a:off x="3115797" y="1779662"/>
                <a:ext cx="6028203"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43" name="流程图: 联系 42"/>
            <p:cNvSpPr/>
            <p:nvPr/>
          </p:nvSpPr>
          <p:spPr>
            <a:xfrm>
              <a:off x="4932040" y="1635646"/>
              <a:ext cx="288032" cy="288032"/>
            </a:xfrm>
            <a:prstGeom prst="flowChartConnector">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流程图: 联系 43"/>
            <p:cNvSpPr/>
            <p:nvPr/>
          </p:nvSpPr>
          <p:spPr>
            <a:xfrm>
              <a:off x="5832140" y="1635646"/>
              <a:ext cx="288032" cy="288032"/>
            </a:xfrm>
            <a:prstGeom prst="flowChartConnector">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流程图: 联系 44"/>
            <p:cNvSpPr/>
            <p:nvPr/>
          </p:nvSpPr>
          <p:spPr>
            <a:xfrm>
              <a:off x="6732240" y="1635646"/>
              <a:ext cx="288032" cy="288032"/>
            </a:xfrm>
            <a:prstGeom prst="flowChartConnector">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4211960" y="1847603"/>
            <a:ext cx="3548522" cy="1787425"/>
            <a:chOff x="3329694" y="1851671"/>
            <a:chExt cx="3548522" cy="1787425"/>
          </a:xfrm>
        </p:grpSpPr>
        <p:sp>
          <p:nvSpPr>
            <p:cNvPr id="47" name="流程图: 离页连接符 46"/>
            <p:cNvSpPr/>
            <p:nvPr/>
          </p:nvSpPr>
          <p:spPr>
            <a:xfrm flipV="1">
              <a:off x="3329694" y="1851671"/>
              <a:ext cx="3518158" cy="648071"/>
            </a:xfrm>
            <a:custGeom>
              <a:avLst/>
              <a:gdLst/>
              <a:ahLst/>
              <a:cxnLst/>
              <a:rect l="l" t="t" r="r" b="b"/>
              <a:pathLst>
                <a:path w="3518158" h="648071">
                  <a:moveTo>
                    <a:pt x="1759079" y="648071"/>
                  </a:moveTo>
                  <a:lnTo>
                    <a:pt x="3518158" y="72007"/>
                  </a:lnTo>
                  <a:lnTo>
                    <a:pt x="3518158" y="0"/>
                  </a:lnTo>
                  <a:lnTo>
                    <a:pt x="0" y="0"/>
                  </a:lnTo>
                  <a:lnTo>
                    <a:pt x="0" y="72007"/>
                  </a:lnTo>
                  <a:close/>
                </a:path>
              </a:pathLst>
            </a:custGeom>
            <a:solidFill>
              <a:srgbClr val="00B0F0"/>
            </a:solid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TextBox 47"/>
            <p:cNvSpPr txBox="1"/>
            <p:nvPr/>
          </p:nvSpPr>
          <p:spPr>
            <a:xfrm>
              <a:off x="3331654" y="2715766"/>
              <a:ext cx="3546562" cy="923330"/>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完善可复制的企业事业部制的管理模式，走出重庆，实现跨区域发展。实现年度营业收入逾</a:t>
              </a:r>
              <a:r>
                <a:rPr lang="en-US" altLang="zh-CN" dirty="0">
                  <a:solidFill>
                    <a:schemeClr val="tx1">
                      <a:lumMod val="50000"/>
                      <a:lumOff val="50000"/>
                    </a:schemeClr>
                  </a:solidFill>
                  <a:latin typeface="微软雅黑" pitchFamily="34" charset="-122"/>
                  <a:ea typeface="微软雅黑" pitchFamily="34" charset="-122"/>
                </a:rPr>
                <a:t>35</a:t>
              </a:r>
              <a:r>
                <a:rPr lang="zh-CN" altLang="en-US" dirty="0">
                  <a:solidFill>
                    <a:schemeClr val="tx1">
                      <a:lumMod val="50000"/>
                      <a:lumOff val="50000"/>
                    </a:schemeClr>
                  </a:solidFill>
                  <a:latin typeface="微软雅黑" pitchFamily="34" charset="-122"/>
                  <a:ea typeface="微软雅黑" pitchFamily="34" charset="-122"/>
                </a:rPr>
                <a:t>亿</a:t>
              </a:r>
            </a:p>
          </p:txBody>
        </p:sp>
      </p:grpSp>
      <p:sp>
        <p:nvSpPr>
          <p:cNvPr id="54" name="TextBox 53"/>
          <p:cNvSpPr txBox="1"/>
          <p:nvPr/>
        </p:nvSpPr>
        <p:spPr>
          <a:xfrm>
            <a:off x="5096186" y="2198350"/>
            <a:ext cx="1917938" cy="369332"/>
          </a:xfrm>
          <a:prstGeom prst="rect">
            <a:avLst/>
          </a:prstGeom>
          <a:noFill/>
        </p:spPr>
        <p:txBody>
          <a:bodyPr wrap="square" rtlCol="0">
            <a:spAutoFit/>
          </a:bodyPr>
          <a:lstStyle/>
          <a:p>
            <a:r>
              <a:rPr lang="en-US" altLang="zh-CN" dirty="0" smtClean="0">
                <a:solidFill>
                  <a:srgbClr val="FFFFFF"/>
                </a:solidFill>
                <a:latin typeface="Broadway" pitchFamily="82" charset="0"/>
                <a:ea typeface="微软雅黑" pitchFamily="34" charset="-122"/>
              </a:rPr>
              <a:t>2015 </a:t>
            </a:r>
            <a:r>
              <a:rPr lang="zh-CN" altLang="en-US" dirty="0" smtClean="0">
                <a:solidFill>
                  <a:srgbClr val="FFFFFF"/>
                </a:solidFill>
                <a:latin typeface="微软雅黑" pitchFamily="34" charset="-122"/>
                <a:ea typeface="微软雅黑" pitchFamily="34" charset="-122"/>
              </a:rPr>
              <a:t>年的意愿</a:t>
            </a:r>
            <a:endParaRPr lang="zh-CN" altLang="en-US"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1051050640"/>
      </p:ext>
    </p:extLst>
  </p:cSld>
  <p:clrMapOvr>
    <a:masterClrMapping/>
  </p:clrMapOvr>
  <mc:AlternateContent xmlns:mc="http://schemas.openxmlformats.org/markup-compatibility/2006" xmlns:p14="http://schemas.microsoft.com/office/powerpoint/2010/main">
    <mc:Choice Requires="p14">
      <p:transition spd="slow" p14:dur="2500" advClick="0" advTm="500">
        <p:checker/>
      </p:transition>
    </mc:Choice>
    <mc:Fallback xmlns="">
      <p:transition spd="slow" advClick="0" advTm="500">
        <p:checker/>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流程图: 离页连接符 49"/>
          <p:cNvSpPr/>
          <p:nvPr/>
        </p:nvSpPr>
        <p:spPr>
          <a:xfrm flipV="1">
            <a:off x="5127934" y="1851670"/>
            <a:ext cx="3518158" cy="2232248"/>
          </a:xfrm>
          <a:custGeom>
            <a:avLst/>
            <a:gdLst/>
            <a:ahLst/>
            <a:cxnLst/>
            <a:rect l="l" t="t" r="r" b="b"/>
            <a:pathLst>
              <a:path w="3518158" h="2232248">
                <a:moveTo>
                  <a:pt x="1759079" y="2232248"/>
                </a:moveTo>
                <a:lnTo>
                  <a:pt x="3518158" y="1656184"/>
                </a:lnTo>
                <a:lnTo>
                  <a:pt x="3518158" y="0"/>
                </a:lnTo>
                <a:lnTo>
                  <a:pt x="0" y="0"/>
                </a:lnTo>
                <a:lnTo>
                  <a:pt x="0" y="1656184"/>
                </a:ln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338002"/>
            <a:ext cx="2411761" cy="721580"/>
          </a:xfrm>
          <a:prstGeom prst="rect">
            <a:avLst/>
          </a:prstGeom>
          <a:ln>
            <a:noFill/>
          </a:ln>
          <a:effectLst>
            <a:reflection blurRad="6350" stA="50000" endA="300" endPos="55000" dir="5400000" sy="-100000" algn="bl" rotWithShape="0"/>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 name="组合 31"/>
          <p:cNvGrpSpPr/>
          <p:nvPr/>
        </p:nvGrpSpPr>
        <p:grpSpPr>
          <a:xfrm>
            <a:off x="0" y="4731990"/>
            <a:ext cx="9144000" cy="523220"/>
            <a:chOff x="0" y="4731990"/>
            <a:chExt cx="9144000" cy="523220"/>
          </a:xfrm>
          <a:effectLst>
            <a:outerShdw blurRad="63500" sx="102000" sy="102000" algn="ctr" rotWithShape="0">
              <a:prstClr val="black">
                <a:alpha val="40000"/>
              </a:prstClr>
            </a:outerShdw>
          </a:effectLst>
        </p:grpSpPr>
        <p:sp>
          <p:nvSpPr>
            <p:cNvPr id="33" name="TextBox 32"/>
            <p:cNvSpPr txBox="1"/>
            <p:nvPr/>
          </p:nvSpPr>
          <p:spPr>
            <a:xfrm>
              <a:off x="6509676" y="4731990"/>
              <a:ext cx="1715077" cy="523220"/>
            </a:xfrm>
            <a:prstGeom prst="rect">
              <a:avLst/>
            </a:prstGeom>
            <a:noFill/>
          </p:spPr>
          <p:txBody>
            <a:bodyPr wrap="square" rtlCol="0">
              <a:spAutoFit/>
            </a:bodyPr>
            <a:lstStyle/>
            <a:p>
              <a:r>
                <a:rPr lang="zh-CN" altLang="en-US" sz="2800" b="1" dirty="0" smtClean="0">
                  <a:solidFill>
                    <a:schemeClr val="tx1">
                      <a:lumMod val="50000"/>
                      <a:lumOff val="50000"/>
                    </a:schemeClr>
                  </a:solidFill>
                  <a:latin typeface="微软雅黑" pitchFamily="34" charset="-122"/>
                  <a:ea typeface="微软雅黑" pitchFamily="34" charset="-122"/>
                </a:rPr>
                <a:t>万泰建设</a:t>
              </a:r>
              <a:endParaRPr lang="zh-CN" altLang="en-US" sz="2800" b="1" dirty="0">
                <a:solidFill>
                  <a:schemeClr val="tx1">
                    <a:lumMod val="50000"/>
                    <a:lumOff val="50000"/>
                  </a:schemeClr>
                </a:solidFill>
                <a:latin typeface="微软雅黑" pitchFamily="34" charset="-122"/>
                <a:ea typeface="微软雅黑" pitchFamily="34" charset="-122"/>
              </a:endParaRPr>
            </a:p>
          </p:txBody>
        </p:sp>
        <p:grpSp>
          <p:nvGrpSpPr>
            <p:cNvPr id="34" name="组合 33"/>
            <p:cNvGrpSpPr/>
            <p:nvPr/>
          </p:nvGrpSpPr>
          <p:grpSpPr>
            <a:xfrm>
              <a:off x="0" y="4833605"/>
              <a:ext cx="9144000" cy="330425"/>
              <a:chOff x="0" y="6444822"/>
              <a:chExt cx="9144000" cy="440567"/>
            </a:xfrm>
          </p:grpSpPr>
          <p:sp>
            <p:nvSpPr>
              <p:cNvPr id="35" name="矩形 34"/>
              <p:cNvSpPr/>
              <p:nvPr/>
            </p:nvSpPr>
            <p:spPr>
              <a:xfrm>
                <a:off x="0" y="6472211"/>
                <a:ext cx="6509675"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8141472" y="6444822"/>
                <a:ext cx="534984" cy="413178"/>
                <a:chOff x="8072352" y="6444822"/>
                <a:chExt cx="534984" cy="413178"/>
              </a:xfrm>
            </p:grpSpPr>
            <p:sp>
              <p:nvSpPr>
                <p:cNvPr id="38" name="矩形 37"/>
                <p:cNvSpPr/>
                <p:nvPr/>
              </p:nvSpPr>
              <p:spPr>
                <a:xfrm>
                  <a:off x="8072352" y="6444822"/>
                  <a:ext cx="45719"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148701" y="6444822"/>
                  <a:ext cx="72008"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8251339" y="6444822"/>
                  <a:ext cx="106455"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8388424" y="6444822"/>
                  <a:ext cx="218912"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矩形 36"/>
              <p:cNvSpPr/>
              <p:nvPr/>
            </p:nvSpPr>
            <p:spPr>
              <a:xfrm>
                <a:off x="8723986" y="6444822"/>
                <a:ext cx="420014"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6" name="组合 45"/>
          <p:cNvGrpSpPr/>
          <p:nvPr/>
        </p:nvGrpSpPr>
        <p:grpSpPr>
          <a:xfrm>
            <a:off x="0" y="1419622"/>
            <a:ext cx="9144000" cy="432048"/>
            <a:chOff x="0" y="1563638"/>
            <a:chExt cx="9144000" cy="432048"/>
          </a:xfrm>
        </p:grpSpPr>
        <p:grpSp>
          <p:nvGrpSpPr>
            <p:cNvPr id="30" name="组合 29"/>
            <p:cNvGrpSpPr/>
            <p:nvPr/>
          </p:nvGrpSpPr>
          <p:grpSpPr>
            <a:xfrm>
              <a:off x="0" y="1563638"/>
              <a:ext cx="9144000" cy="432048"/>
              <a:chOff x="0" y="1563638"/>
              <a:chExt cx="9144000" cy="432048"/>
            </a:xfrm>
          </p:grpSpPr>
          <p:cxnSp>
            <p:nvCxnSpPr>
              <p:cNvPr id="3" name="直接连接符 2"/>
              <p:cNvCxnSpPr/>
              <p:nvPr/>
            </p:nvCxnSpPr>
            <p:spPr>
              <a:xfrm>
                <a:off x="0" y="1779662"/>
                <a:ext cx="1835696"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sp>
            <p:nvSpPr>
              <p:cNvPr id="28" name="对角圆角矩形 27"/>
              <p:cNvSpPr/>
              <p:nvPr/>
            </p:nvSpPr>
            <p:spPr>
              <a:xfrm>
                <a:off x="1840672" y="1563638"/>
                <a:ext cx="1275125" cy="432048"/>
              </a:xfrm>
              <a:prstGeom prst="round2DiagRect">
                <a:avLst>
                  <a:gd name="adj1" fmla="val 16667"/>
                  <a:gd name="adj2" fmla="val 50000"/>
                </a:avLst>
              </a:pr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00B0F0"/>
                    </a:solidFill>
                    <a:latin typeface="微软雅黑" pitchFamily="34" charset="-122"/>
                    <a:ea typeface="微软雅黑" pitchFamily="34" charset="-122"/>
                  </a:rPr>
                  <a:t>企业意愿</a:t>
                </a:r>
                <a:endParaRPr lang="zh-CN" altLang="en-US" dirty="0">
                  <a:solidFill>
                    <a:srgbClr val="00B0F0"/>
                  </a:solidFill>
                  <a:latin typeface="微软雅黑" pitchFamily="34" charset="-122"/>
                  <a:ea typeface="微软雅黑" pitchFamily="34" charset="-122"/>
                </a:endParaRPr>
              </a:p>
            </p:txBody>
          </p:sp>
          <p:cxnSp>
            <p:nvCxnSpPr>
              <p:cNvPr id="42" name="直接连接符 41"/>
              <p:cNvCxnSpPr/>
              <p:nvPr/>
            </p:nvCxnSpPr>
            <p:spPr>
              <a:xfrm>
                <a:off x="3115797" y="1779662"/>
                <a:ext cx="6028203"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43" name="流程图: 联系 42"/>
            <p:cNvSpPr/>
            <p:nvPr/>
          </p:nvSpPr>
          <p:spPr>
            <a:xfrm>
              <a:off x="4932040" y="1635646"/>
              <a:ext cx="288032" cy="288032"/>
            </a:xfrm>
            <a:prstGeom prst="flowChartConnector">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流程图: 联系 43"/>
            <p:cNvSpPr/>
            <p:nvPr/>
          </p:nvSpPr>
          <p:spPr>
            <a:xfrm>
              <a:off x="5832140" y="1635646"/>
              <a:ext cx="288032" cy="288032"/>
            </a:xfrm>
            <a:prstGeom prst="flowChartConnector">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流程图: 联系 44"/>
            <p:cNvSpPr/>
            <p:nvPr/>
          </p:nvSpPr>
          <p:spPr>
            <a:xfrm>
              <a:off x="6732240" y="1635646"/>
              <a:ext cx="288032" cy="288032"/>
            </a:xfrm>
            <a:prstGeom prst="flowChartConnector">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5127934" y="1851671"/>
            <a:ext cx="3548522" cy="2064424"/>
            <a:chOff x="3329694" y="1851671"/>
            <a:chExt cx="3548522" cy="2064424"/>
          </a:xfrm>
        </p:grpSpPr>
        <p:sp>
          <p:nvSpPr>
            <p:cNvPr id="47" name="流程图: 离页连接符 46"/>
            <p:cNvSpPr/>
            <p:nvPr/>
          </p:nvSpPr>
          <p:spPr>
            <a:xfrm flipV="1">
              <a:off x="3329694" y="1851671"/>
              <a:ext cx="3518158" cy="648071"/>
            </a:xfrm>
            <a:custGeom>
              <a:avLst/>
              <a:gdLst/>
              <a:ahLst/>
              <a:cxnLst/>
              <a:rect l="l" t="t" r="r" b="b"/>
              <a:pathLst>
                <a:path w="3518158" h="648071">
                  <a:moveTo>
                    <a:pt x="1759079" y="648071"/>
                  </a:moveTo>
                  <a:lnTo>
                    <a:pt x="3518158" y="72007"/>
                  </a:lnTo>
                  <a:lnTo>
                    <a:pt x="3518158" y="0"/>
                  </a:lnTo>
                  <a:lnTo>
                    <a:pt x="0" y="0"/>
                  </a:lnTo>
                  <a:lnTo>
                    <a:pt x="0" y="72007"/>
                  </a:lnTo>
                  <a:close/>
                </a:path>
              </a:pathLst>
            </a:custGeom>
            <a:solidFill>
              <a:srgbClr val="00B0F0"/>
            </a:solid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TextBox 47"/>
            <p:cNvSpPr txBox="1"/>
            <p:nvPr/>
          </p:nvSpPr>
          <p:spPr>
            <a:xfrm>
              <a:off x="3331654" y="2715766"/>
              <a:ext cx="3546562" cy="1200329"/>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实现可持续增长，成为持续领先的、最具影响力的全国知名建筑总承包企业之一，并能获得社会的尊重和信赖</a:t>
              </a:r>
            </a:p>
          </p:txBody>
        </p:sp>
      </p:grpSp>
      <p:sp>
        <p:nvSpPr>
          <p:cNvPr id="54" name="TextBox 53"/>
          <p:cNvSpPr txBox="1"/>
          <p:nvPr/>
        </p:nvSpPr>
        <p:spPr>
          <a:xfrm>
            <a:off x="6372200" y="2202418"/>
            <a:ext cx="1917938" cy="369332"/>
          </a:xfrm>
          <a:prstGeom prst="rect">
            <a:avLst/>
          </a:prstGeom>
          <a:noFill/>
        </p:spPr>
        <p:txBody>
          <a:bodyPr wrap="square" rtlCol="0">
            <a:spAutoFit/>
          </a:bodyPr>
          <a:lstStyle/>
          <a:p>
            <a:r>
              <a:rPr lang="zh-CN" altLang="en-US" dirty="0">
                <a:solidFill>
                  <a:srgbClr val="FFFFFF"/>
                </a:solidFill>
                <a:latin typeface="微软雅黑" pitchFamily="34" charset="-122"/>
                <a:ea typeface="微软雅黑" pitchFamily="34" charset="-122"/>
              </a:rPr>
              <a:t>长期</a:t>
            </a:r>
            <a:r>
              <a:rPr lang="zh-CN" altLang="en-US" dirty="0" smtClean="0">
                <a:solidFill>
                  <a:srgbClr val="FFFFFF"/>
                </a:solidFill>
                <a:latin typeface="微软雅黑" pitchFamily="34" charset="-122"/>
                <a:ea typeface="微软雅黑" pitchFamily="34" charset="-122"/>
              </a:rPr>
              <a:t>意愿</a:t>
            </a:r>
            <a:endParaRPr lang="zh-CN" altLang="en-US"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1051050640"/>
      </p:ext>
    </p:extLst>
  </p:cSld>
  <p:clrMapOvr>
    <a:masterClrMapping/>
  </p:clrMapOvr>
  <mc:AlternateContent xmlns:mc="http://schemas.openxmlformats.org/markup-compatibility/2006" xmlns:p14="http://schemas.microsoft.com/office/powerpoint/2010/main">
    <mc:Choice Requires="p14">
      <p:transition spd="slow" p14:dur="2500" advClick="0" advTm="500">
        <p:checker/>
      </p:transition>
    </mc:Choice>
    <mc:Fallback xmlns="">
      <p:transition spd="slow" advClick="0" advTm="500">
        <p:checker/>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843386" y="2402473"/>
            <a:ext cx="3457228" cy="338554"/>
          </a:xfrm>
          <a:prstGeom prst="rect">
            <a:avLst/>
          </a:prstGeom>
        </p:spPr>
        <p:txBody>
          <a:bodyPr wrap="none">
            <a:spAutoFit/>
          </a:bodyPr>
          <a:lstStyle/>
          <a:p>
            <a:r>
              <a:rPr lang="zh-CN" altLang="en-US" sz="1600" dirty="0">
                <a:solidFill>
                  <a:srgbClr val="EEECE1">
                    <a:lumMod val="25000"/>
                  </a:srgbClr>
                </a:solidFill>
              </a:rPr>
              <a:t>优秀</a:t>
            </a:r>
            <a:r>
              <a:rPr lang="en-US" altLang="zh-CN" sz="1600" dirty="0">
                <a:solidFill>
                  <a:srgbClr val="EEECE1">
                    <a:lumMod val="25000"/>
                  </a:srgbClr>
                </a:solidFill>
              </a:rPr>
              <a:t>PPT</a:t>
            </a:r>
            <a:r>
              <a:rPr lang="zh-CN" altLang="en-US" sz="1600" dirty="0">
                <a:solidFill>
                  <a:srgbClr val="EEECE1">
                    <a:lumMod val="25000"/>
                  </a:srgbClr>
                </a:solidFill>
              </a:rPr>
              <a:t>下载：</a:t>
            </a:r>
            <a:r>
              <a:rPr lang="en-US" altLang="zh-CN" sz="1600" dirty="0">
                <a:solidFill>
                  <a:srgbClr val="EEECE1">
                    <a:lumMod val="25000"/>
                  </a:srgbClr>
                </a:solidFill>
                <a:hlinkClick r:id="rId2"/>
              </a:rPr>
              <a:t>www.1ppt.com/xiazai/</a:t>
            </a:r>
            <a:r>
              <a:rPr lang="en-US" altLang="zh-CN" sz="1600" dirty="0">
                <a:solidFill>
                  <a:srgbClr val="EEECE1">
                    <a:lumMod val="25000"/>
                  </a:srgbClr>
                </a:solidFill>
              </a:rPr>
              <a:t> </a:t>
            </a:r>
            <a:endParaRPr lang="zh-CN" altLang="en-US" dirty="0"/>
          </a:p>
        </p:txBody>
      </p:sp>
      <p:grpSp>
        <p:nvGrpSpPr>
          <p:cNvPr id="4" name="组合 3"/>
          <p:cNvGrpSpPr/>
          <p:nvPr/>
        </p:nvGrpSpPr>
        <p:grpSpPr>
          <a:xfrm>
            <a:off x="848523" y="982788"/>
            <a:ext cx="6812346" cy="3101130"/>
            <a:chOff x="1539874" y="1837998"/>
            <a:chExt cx="5318126" cy="2420928"/>
          </a:xfrm>
        </p:grpSpPr>
        <p:sp>
          <p:nvSpPr>
            <p:cNvPr id="5" name="矩形 1"/>
            <p:cNvSpPr>
              <a:spLocks noChangeArrowheads="1"/>
            </p:cNvSpPr>
            <p:nvPr/>
          </p:nvSpPr>
          <p:spPr bwMode="auto">
            <a:xfrm>
              <a:off x="1540668" y="2493963"/>
              <a:ext cx="1246188" cy="1498600"/>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p:spPr>
          <p:txBody>
            <a:bodyPr anchor="ctr"/>
            <a:lstStyle/>
            <a:p>
              <a:endParaRPr lang="zh-CN" altLang="en-US">
                <a:solidFill>
                  <a:srgbClr val="FFFFFF"/>
                </a:solidFill>
                <a:latin typeface="Franklin Gothic Medium" pitchFamily="34" charset="0"/>
              </a:endParaRPr>
            </a:p>
          </p:txBody>
        </p:sp>
        <p:sp>
          <p:nvSpPr>
            <p:cNvPr id="6" name="矩形 21"/>
            <p:cNvSpPr>
              <a:spLocks noChangeArrowheads="1"/>
            </p:cNvSpPr>
            <p:nvPr/>
          </p:nvSpPr>
          <p:spPr bwMode="auto">
            <a:xfrm>
              <a:off x="2801143" y="2493963"/>
              <a:ext cx="1246188" cy="1498600"/>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p:spPr>
          <p:txBody>
            <a:bodyPr anchor="ctr"/>
            <a:lstStyle/>
            <a:p>
              <a:endParaRPr lang="zh-CN" altLang="en-US">
                <a:solidFill>
                  <a:srgbClr val="FFFFFF"/>
                </a:solidFill>
                <a:latin typeface="Franklin Gothic Medium" pitchFamily="34" charset="0"/>
              </a:endParaRPr>
            </a:p>
          </p:txBody>
        </p:sp>
        <p:sp>
          <p:nvSpPr>
            <p:cNvPr id="7" name="矩形 22"/>
            <p:cNvSpPr>
              <a:spLocks noChangeArrowheads="1"/>
            </p:cNvSpPr>
            <p:nvPr/>
          </p:nvSpPr>
          <p:spPr bwMode="auto">
            <a:xfrm>
              <a:off x="4060031" y="2493963"/>
              <a:ext cx="1247775" cy="1498600"/>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p:spPr>
          <p:txBody>
            <a:bodyPr anchor="ctr"/>
            <a:lstStyle/>
            <a:p>
              <a:endParaRPr lang="zh-CN" altLang="en-US">
                <a:solidFill>
                  <a:srgbClr val="FFFFFF"/>
                </a:solidFill>
                <a:latin typeface="Franklin Gothic Medium" pitchFamily="34" charset="0"/>
              </a:endParaRPr>
            </a:p>
          </p:txBody>
        </p:sp>
        <p:sp>
          <p:nvSpPr>
            <p:cNvPr id="8" name="矩形 23"/>
            <p:cNvSpPr>
              <a:spLocks noChangeArrowheads="1"/>
            </p:cNvSpPr>
            <p:nvPr/>
          </p:nvSpPr>
          <p:spPr bwMode="auto">
            <a:xfrm>
              <a:off x="5320506" y="2493963"/>
              <a:ext cx="1247775" cy="1498600"/>
            </a:xfrm>
            <a:prstGeom prst="rect">
              <a:avLst/>
            </a:prstGeom>
            <a:solidFill>
              <a:srgbClr val="00B0F0"/>
            </a:solidFill>
            <a:ln>
              <a:noFill/>
            </a:ln>
            <a:effectLst>
              <a:outerShdw blurRad="63500" sx="102000" sy="102000" algn="ctr" rotWithShape="0">
                <a:prstClr val="black">
                  <a:alpha val="40000"/>
                </a:prstClr>
              </a:outerShdw>
            </a:effectLst>
          </p:spPr>
          <p:txBody>
            <a:bodyPr anchor="ctr"/>
            <a:lstStyle/>
            <a:p>
              <a:endParaRPr lang="zh-CN" altLang="en-US">
                <a:solidFill>
                  <a:srgbClr val="FFFFFF"/>
                </a:solidFill>
                <a:latin typeface="Franklin Gothic Medium" pitchFamily="34" charset="0"/>
              </a:endParaRPr>
            </a:p>
          </p:txBody>
        </p:sp>
        <p:sp>
          <p:nvSpPr>
            <p:cNvPr id="9" name="矩形 28"/>
            <p:cNvSpPr>
              <a:spLocks noChangeArrowheads="1"/>
            </p:cNvSpPr>
            <p:nvPr/>
          </p:nvSpPr>
          <p:spPr bwMode="auto">
            <a:xfrm>
              <a:off x="2809081" y="2514600"/>
              <a:ext cx="945058" cy="3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企业文化</a:t>
              </a:r>
              <a:endParaRPr lang="zh-CN" altLang="en-US" sz="2000" b="1" dirty="0">
                <a:solidFill>
                  <a:srgbClr val="FFFFFF"/>
                </a:solidFill>
                <a:latin typeface="微软雅黑" pitchFamily="34" charset="-122"/>
                <a:ea typeface="微软雅黑" pitchFamily="34" charset="-122"/>
              </a:endParaRPr>
            </a:p>
          </p:txBody>
        </p:sp>
        <p:sp>
          <p:nvSpPr>
            <p:cNvPr id="10" name="矩形 29"/>
            <p:cNvSpPr>
              <a:spLocks noChangeArrowheads="1"/>
            </p:cNvSpPr>
            <p:nvPr/>
          </p:nvSpPr>
          <p:spPr bwMode="auto">
            <a:xfrm>
              <a:off x="4069556" y="2514600"/>
              <a:ext cx="945058" cy="3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企业愿景</a:t>
              </a:r>
              <a:endParaRPr lang="zh-CN" altLang="en-US" sz="2000" b="1" dirty="0">
                <a:solidFill>
                  <a:srgbClr val="FFFFFF"/>
                </a:solidFill>
                <a:latin typeface="微软雅黑" pitchFamily="34" charset="-122"/>
                <a:ea typeface="微软雅黑" pitchFamily="34" charset="-122"/>
              </a:endParaRPr>
            </a:p>
          </p:txBody>
        </p:sp>
        <p:sp>
          <p:nvSpPr>
            <p:cNvPr id="11" name="矩形 30"/>
            <p:cNvSpPr>
              <a:spLocks noChangeArrowheads="1"/>
            </p:cNvSpPr>
            <p:nvPr/>
          </p:nvSpPr>
          <p:spPr bwMode="auto">
            <a:xfrm>
              <a:off x="5330031" y="2514600"/>
              <a:ext cx="945058" cy="3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企业</a:t>
              </a:r>
              <a:r>
                <a:rPr lang="zh-CN" altLang="en-US" sz="2000" b="1" dirty="0">
                  <a:solidFill>
                    <a:srgbClr val="FFFFFF"/>
                  </a:solidFill>
                  <a:latin typeface="微软雅黑" pitchFamily="34" charset="-122"/>
                  <a:ea typeface="微软雅黑" pitchFamily="34" charset="-122"/>
                </a:rPr>
                <a:t>口碑</a:t>
              </a:r>
            </a:p>
          </p:txBody>
        </p:sp>
        <p:sp>
          <p:nvSpPr>
            <p:cNvPr id="12" name="TextBox 20"/>
            <p:cNvSpPr txBox="1">
              <a:spLocks noChangeArrowheads="1"/>
            </p:cNvSpPr>
            <p:nvPr/>
          </p:nvSpPr>
          <p:spPr bwMode="auto">
            <a:xfrm>
              <a:off x="2207418" y="3243263"/>
              <a:ext cx="68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6000" dirty="0">
                  <a:latin typeface="Broadway" pitchFamily="82" charset="0"/>
                  <a:cs typeface="Arial" pitchFamily="34" charset="0"/>
                </a:rPr>
                <a:t>1</a:t>
              </a:r>
              <a:endParaRPr lang="zh-CN" altLang="en-US" sz="6000" dirty="0">
                <a:latin typeface="Broadway" pitchFamily="82" charset="0"/>
                <a:ea typeface="宋体" pitchFamily="2" charset="-122"/>
              </a:endParaRPr>
            </a:p>
          </p:txBody>
        </p:sp>
        <p:cxnSp>
          <p:nvCxnSpPr>
            <p:cNvPr id="13" name="直接连接符 7167"/>
            <p:cNvCxnSpPr>
              <a:cxnSpLocks noChangeShapeType="1"/>
            </p:cNvCxnSpPr>
            <p:nvPr/>
          </p:nvCxnSpPr>
          <p:spPr bwMode="auto">
            <a:xfrm>
              <a:off x="1562893" y="2373313"/>
              <a:ext cx="5295107" cy="0"/>
            </a:xfrm>
            <a:prstGeom prst="line">
              <a:avLst/>
            </a:prstGeom>
            <a:noFill/>
            <a:ln w="9525">
              <a:solidFill>
                <a:srgbClr val="7F7F7F"/>
              </a:solidFill>
              <a:round/>
              <a:headEnd/>
              <a:tailEnd/>
            </a:ln>
            <a:extLst>
              <a:ext uri="{909E8E84-426E-40DD-AFC4-6F175D3DCCD1}">
                <a14:hiddenFill xmlns:a14="http://schemas.microsoft.com/office/drawing/2010/main">
                  <a:noFill/>
                </a14:hiddenFill>
              </a:ext>
            </a:extLst>
          </p:spPr>
        </p:cxnSp>
        <p:sp>
          <p:nvSpPr>
            <p:cNvPr id="14" name="TextBox 38"/>
            <p:cNvSpPr txBox="1">
              <a:spLocks noChangeArrowheads="1"/>
            </p:cNvSpPr>
            <p:nvPr/>
          </p:nvSpPr>
          <p:spPr bwMode="auto">
            <a:xfrm>
              <a:off x="3479006" y="3243263"/>
              <a:ext cx="68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6000" dirty="0">
                  <a:latin typeface="Broadway" pitchFamily="82" charset="0"/>
                  <a:cs typeface="Arial" pitchFamily="34" charset="0"/>
                </a:rPr>
                <a:t>2</a:t>
              </a:r>
              <a:endParaRPr lang="zh-CN" altLang="en-US" sz="6000" dirty="0">
                <a:latin typeface="Broadway" pitchFamily="82" charset="0"/>
                <a:ea typeface="宋体" pitchFamily="2" charset="-122"/>
              </a:endParaRPr>
            </a:p>
          </p:txBody>
        </p:sp>
        <p:sp>
          <p:nvSpPr>
            <p:cNvPr id="15" name="TextBox 39"/>
            <p:cNvSpPr txBox="1">
              <a:spLocks noChangeArrowheads="1"/>
            </p:cNvSpPr>
            <p:nvPr/>
          </p:nvSpPr>
          <p:spPr bwMode="auto">
            <a:xfrm>
              <a:off x="4750593" y="3243263"/>
              <a:ext cx="68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6000" dirty="0">
                  <a:latin typeface="Broadway" pitchFamily="82" charset="0"/>
                  <a:cs typeface="Arial" pitchFamily="34" charset="0"/>
                </a:rPr>
                <a:t>3</a:t>
              </a:r>
              <a:endParaRPr lang="zh-CN" altLang="en-US" sz="6000" dirty="0">
                <a:latin typeface="Broadway" pitchFamily="82" charset="0"/>
                <a:ea typeface="宋体" pitchFamily="2" charset="-122"/>
              </a:endParaRPr>
            </a:p>
          </p:txBody>
        </p:sp>
        <p:sp>
          <p:nvSpPr>
            <p:cNvPr id="16" name="TextBox 40"/>
            <p:cNvSpPr txBox="1">
              <a:spLocks noChangeArrowheads="1"/>
            </p:cNvSpPr>
            <p:nvPr/>
          </p:nvSpPr>
          <p:spPr bwMode="auto">
            <a:xfrm>
              <a:off x="5944393" y="3243263"/>
              <a:ext cx="68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6000" dirty="0">
                  <a:latin typeface="Broadway" pitchFamily="82" charset="0"/>
                  <a:cs typeface="Arial" pitchFamily="34" charset="0"/>
                </a:rPr>
                <a:t>4</a:t>
              </a:r>
              <a:endParaRPr lang="zh-CN" altLang="en-US" sz="6000" dirty="0">
                <a:latin typeface="Broadway" pitchFamily="82" charset="0"/>
                <a:ea typeface="宋体" pitchFamily="2" charset="-122"/>
              </a:endParaRPr>
            </a:p>
          </p:txBody>
        </p:sp>
        <p:cxnSp>
          <p:nvCxnSpPr>
            <p:cNvPr id="17" name="直接连接符 7172"/>
            <p:cNvCxnSpPr>
              <a:cxnSpLocks noChangeShapeType="1"/>
            </p:cNvCxnSpPr>
            <p:nvPr/>
          </p:nvCxnSpPr>
          <p:spPr bwMode="auto">
            <a:xfrm>
              <a:off x="1562893" y="2217738"/>
              <a:ext cx="0" cy="209550"/>
            </a:xfrm>
            <a:prstGeom prst="line">
              <a:avLst/>
            </a:prstGeom>
            <a:noFill/>
            <a:ln w="9525">
              <a:solidFill>
                <a:srgbClr val="7F7F7F"/>
              </a:solidFill>
              <a:round/>
              <a:headEnd/>
              <a:tailEnd/>
            </a:ln>
            <a:extLst>
              <a:ext uri="{909E8E84-426E-40DD-AFC4-6F175D3DCCD1}">
                <a14:hiddenFill xmlns:a14="http://schemas.microsoft.com/office/drawing/2010/main">
                  <a:noFill/>
                </a14:hiddenFill>
              </a:ext>
            </a:extLst>
          </p:spPr>
        </p:cxnSp>
        <p:cxnSp>
          <p:nvCxnSpPr>
            <p:cNvPr id="18" name="直接连接符 50"/>
            <p:cNvCxnSpPr>
              <a:cxnSpLocks noChangeShapeType="1"/>
            </p:cNvCxnSpPr>
            <p:nvPr/>
          </p:nvCxnSpPr>
          <p:spPr bwMode="auto">
            <a:xfrm>
              <a:off x="2817018" y="2217738"/>
              <a:ext cx="0" cy="209550"/>
            </a:xfrm>
            <a:prstGeom prst="line">
              <a:avLst/>
            </a:prstGeom>
            <a:noFill/>
            <a:ln w="952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19" name="直接连接符 51"/>
            <p:cNvCxnSpPr>
              <a:cxnSpLocks noChangeShapeType="1"/>
            </p:cNvCxnSpPr>
            <p:nvPr/>
          </p:nvCxnSpPr>
          <p:spPr bwMode="auto">
            <a:xfrm>
              <a:off x="4071143" y="2217738"/>
              <a:ext cx="0" cy="209550"/>
            </a:xfrm>
            <a:prstGeom prst="line">
              <a:avLst/>
            </a:prstGeom>
            <a:noFill/>
            <a:ln w="952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20" name="直接连接符 52"/>
            <p:cNvCxnSpPr>
              <a:cxnSpLocks noChangeShapeType="1"/>
            </p:cNvCxnSpPr>
            <p:nvPr/>
          </p:nvCxnSpPr>
          <p:spPr bwMode="auto">
            <a:xfrm>
              <a:off x="5325268" y="2217738"/>
              <a:ext cx="0" cy="209550"/>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cxnSp>
        <p:cxnSp>
          <p:nvCxnSpPr>
            <p:cNvPr id="21" name="直接连接符 53"/>
            <p:cNvCxnSpPr>
              <a:cxnSpLocks noChangeShapeType="1"/>
            </p:cNvCxnSpPr>
            <p:nvPr/>
          </p:nvCxnSpPr>
          <p:spPr bwMode="auto">
            <a:xfrm>
              <a:off x="6579393" y="2217738"/>
              <a:ext cx="0" cy="209550"/>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cxnSp>
        <p:sp>
          <p:nvSpPr>
            <p:cNvPr id="22" name="TextBox 7177"/>
            <p:cNvSpPr txBox="1">
              <a:spLocks noChangeArrowheads="1"/>
            </p:cNvSpPr>
            <p:nvPr/>
          </p:nvSpPr>
          <p:spPr bwMode="auto">
            <a:xfrm>
              <a:off x="1562893" y="1837998"/>
              <a:ext cx="9882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1400" dirty="0" smtClean="0">
                  <a:solidFill>
                    <a:srgbClr val="7F7F7F"/>
                  </a:solidFill>
                  <a:latin typeface="Broadway" pitchFamily="82" charset="0"/>
                  <a:cs typeface="Arial" pitchFamily="34" charset="0"/>
                </a:rPr>
                <a:t>Part   </a:t>
              </a:r>
              <a:r>
                <a:rPr lang="en-US" altLang="zh-CN" sz="2800" dirty="0" smtClean="0">
                  <a:solidFill>
                    <a:srgbClr val="7F7F7F"/>
                  </a:solidFill>
                  <a:latin typeface="Broadway" pitchFamily="82" charset="0"/>
                  <a:cs typeface="Arial" pitchFamily="34" charset="0"/>
                </a:rPr>
                <a:t>1</a:t>
              </a:r>
              <a:endParaRPr lang="zh-CN" altLang="en-US" sz="2800" dirty="0">
                <a:solidFill>
                  <a:srgbClr val="7F7F7F"/>
                </a:solidFill>
                <a:latin typeface="Broadway" pitchFamily="82" charset="0"/>
                <a:ea typeface="宋体" pitchFamily="2" charset="-122"/>
              </a:endParaRPr>
            </a:p>
          </p:txBody>
        </p:sp>
        <p:sp>
          <p:nvSpPr>
            <p:cNvPr id="23" name="TextBox 7177"/>
            <p:cNvSpPr txBox="1">
              <a:spLocks noChangeArrowheads="1"/>
            </p:cNvSpPr>
            <p:nvPr/>
          </p:nvSpPr>
          <p:spPr bwMode="auto">
            <a:xfrm>
              <a:off x="2843808" y="1837998"/>
              <a:ext cx="771463" cy="40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1400" dirty="0" smtClean="0">
                  <a:solidFill>
                    <a:schemeClr val="tx1">
                      <a:lumMod val="50000"/>
                      <a:lumOff val="50000"/>
                    </a:schemeClr>
                  </a:solidFill>
                  <a:latin typeface="Broadway" pitchFamily="82" charset="0"/>
                  <a:cs typeface="Arial" pitchFamily="34" charset="0"/>
                </a:rPr>
                <a:t>Part   </a:t>
              </a:r>
              <a:r>
                <a:rPr lang="en-US" altLang="zh-CN" sz="2800" dirty="0" smtClean="0">
                  <a:solidFill>
                    <a:schemeClr val="tx1">
                      <a:lumMod val="50000"/>
                      <a:lumOff val="50000"/>
                    </a:schemeClr>
                  </a:solidFill>
                  <a:latin typeface="Broadway" pitchFamily="82" charset="0"/>
                  <a:cs typeface="Arial" pitchFamily="34" charset="0"/>
                </a:rPr>
                <a:t>2</a:t>
              </a:r>
              <a:endParaRPr lang="zh-CN" altLang="en-US" sz="2800" dirty="0">
                <a:solidFill>
                  <a:schemeClr val="tx1">
                    <a:lumMod val="50000"/>
                    <a:lumOff val="50000"/>
                  </a:schemeClr>
                </a:solidFill>
                <a:latin typeface="Broadway" pitchFamily="82" charset="0"/>
                <a:ea typeface="宋体" pitchFamily="2" charset="-122"/>
              </a:endParaRPr>
            </a:p>
          </p:txBody>
        </p:sp>
        <p:sp>
          <p:nvSpPr>
            <p:cNvPr id="24" name="TextBox 7177"/>
            <p:cNvSpPr txBox="1">
              <a:spLocks noChangeArrowheads="1"/>
            </p:cNvSpPr>
            <p:nvPr/>
          </p:nvSpPr>
          <p:spPr bwMode="auto">
            <a:xfrm>
              <a:off x="4122339" y="1837998"/>
              <a:ext cx="736424" cy="40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1400" dirty="0" smtClean="0">
                  <a:solidFill>
                    <a:schemeClr val="tx1">
                      <a:lumMod val="50000"/>
                      <a:lumOff val="50000"/>
                    </a:schemeClr>
                  </a:solidFill>
                  <a:latin typeface="Broadway" pitchFamily="82" charset="0"/>
                  <a:cs typeface="Arial" pitchFamily="34" charset="0"/>
                </a:rPr>
                <a:t>Part  </a:t>
              </a:r>
              <a:r>
                <a:rPr lang="en-US" altLang="zh-CN" sz="2800" dirty="0" smtClean="0">
                  <a:solidFill>
                    <a:schemeClr val="tx1">
                      <a:lumMod val="50000"/>
                      <a:lumOff val="50000"/>
                    </a:schemeClr>
                  </a:solidFill>
                  <a:latin typeface="Broadway" pitchFamily="82" charset="0"/>
                  <a:cs typeface="Arial" pitchFamily="34" charset="0"/>
                </a:rPr>
                <a:t>3</a:t>
              </a:r>
              <a:endParaRPr lang="zh-CN" altLang="en-US" sz="2800" dirty="0">
                <a:solidFill>
                  <a:schemeClr val="tx1">
                    <a:lumMod val="50000"/>
                    <a:lumOff val="50000"/>
                  </a:schemeClr>
                </a:solidFill>
                <a:latin typeface="Broadway" pitchFamily="82" charset="0"/>
                <a:ea typeface="宋体" pitchFamily="2" charset="-122"/>
              </a:endParaRPr>
            </a:p>
          </p:txBody>
        </p:sp>
        <p:sp>
          <p:nvSpPr>
            <p:cNvPr id="25" name="TextBox 7177"/>
            <p:cNvSpPr txBox="1">
              <a:spLocks noChangeArrowheads="1"/>
            </p:cNvSpPr>
            <p:nvPr/>
          </p:nvSpPr>
          <p:spPr bwMode="auto">
            <a:xfrm>
              <a:off x="5307806" y="1837998"/>
              <a:ext cx="736424" cy="40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1400" dirty="0" smtClean="0">
                  <a:solidFill>
                    <a:srgbClr val="00B0F0"/>
                  </a:solidFill>
                  <a:latin typeface="Broadway" pitchFamily="82" charset="0"/>
                  <a:cs typeface="Arial" pitchFamily="34" charset="0"/>
                </a:rPr>
                <a:t>Part  </a:t>
              </a:r>
              <a:r>
                <a:rPr lang="en-US" altLang="zh-CN" sz="2800" dirty="0" smtClean="0">
                  <a:solidFill>
                    <a:srgbClr val="00B0F0"/>
                  </a:solidFill>
                  <a:latin typeface="Broadway" pitchFamily="82" charset="0"/>
                  <a:cs typeface="Arial" pitchFamily="34" charset="0"/>
                </a:rPr>
                <a:t>4</a:t>
              </a:r>
              <a:endParaRPr lang="zh-CN" altLang="en-US" sz="1400" dirty="0">
                <a:solidFill>
                  <a:srgbClr val="00B0F0"/>
                </a:solidFill>
                <a:latin typeface="Broadway" pitchFamily="82" charset="0"/>
                <a:ea typeface="宋体" pitchFamily="2" charset="-122"/>
              </a:endParaRPr>
            </a:p>
          </p:txBody>
        </p:sp>
        <p:sp>
          <p:nvSpPr>
            <p:cNvPr id="26" name="矩形 28"/>
            <p:cNvSpPr>
              <a:spLocks noChangeArrowheads="1"/>
            </p:cNvSpPr>
            <p:nvPr/>
          </p:nvSpPr>
          <p:spPr bwMode="auto">
            <a:xfrm>
              <a:off x="1539874" y="2552700"/>
              <a:ext cx="945058" cy="3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000" b="1" dirty="0">
                  <a:solidFill>
                    <a:srgbClr val="FFFFFF"/>
                  </a:solidFill>
                  <a:latin typeface="微软雅黑" pitchFamily="34" charset="-122"/>
                  <a:ea typeface="微软雅黑" pitchFamily="34" charset="-122"/>
                </a:rPr>
                <a:t>企业历程</a:t>
              </a:r>
            </a:p>
          </p:txBody>
        </p:sp>
      </p:grpSp>
      <p:grpSp>
        <p:nvGrpSpPr>
          <p:cNvPr id="32" name="组合 31"/>
          <p:cNvGrpSpPr/>
          <p:nvPr/>
        </p:nvGrpSpPr>
        <p:grpSpPr>
          <a:xfrm>
            <a:off x="0" y="4731990"/>
            <a:ext cx="9144000" cy="523220"/>
            <a:chOff x="0" y="4731990"/>
            <a:chExt cx="9144000" cy="523220"/>
          </a:xfrm>
          <a:effectLst>
            <a:outerShdw blurRad="63500" sx="102000" sy="102000" algn="ctr" rotWithShape="0">
              <a:prstClr val="black">
                <a:alpha val="40000"/>
              </a:prstClr>
            </a:outerShdw>
          </a:effectLst>
        </p:grpSpPr>
        <p:sp>
          <p:nvSpPr>
            <p:cNvPr id="33" name="TextBox 32"/>
            <p:cNvSpPr txBox="1"/>
            <p:nvPr/>
          </p:nvSpPr>
          <p:spPr>
            <a:xfrm>
              <a:off x="6509676" y="4731990"/>
              <a:ext cx="1715077" cy="523220"/>
            </a:xfrm>
            <a:prstGeom prst="rect">
              <a:avLst/>
            </a:prstGeom>
            <a:noFill/>
          </p:spPr>
          <p:txBody>
            <a:bodyPr wrap="square" rtlCol="0">
              <a:spAutoFit/>
            </a:bodyPr>
            <a:lstStyle/>
            <a:p>
              <a:r>
                <a:rPr lang="zh-CN" altLang="en-US" sz="2800" b="1" dirty="0" smtClean="0">
                  <a:solidFill>
                    <a:schemeClr val="tx1">
                      <a:lumMod val="50000"/>
                      <a:lumOff val="50000"/>
                    </a:schemeClr>
                  </a:solidFill>
                  <a:latin typeface="微软雅黑" pitchFamily="34" charset="-122"/>
                  <a:ea typeface="微软雅黑" pitchFamily="34" charset="-122"/>
                </a:rPr>
                <a:t>万泰建设</a:t>
              </a:r>
              <a:endParaRPr lang="zh-CN" altLang="en-US" sz="2800" b="1" dirty="0">
                <a:solidFill>
                  <a:schemeClr val="tx1">
                    <a:lumMod val="50000"/>
                    <a:lumOff val="50000"/>
                  </a:schemeClr>
                </a:solidFill>
                <a:latin typeface="微软雅黑" pitchFamily="34" charset="-122"/>
                <a:ea typeface="微软雅黑" pitchFamily="34" charset="-122"/>
              </a:endParaRPr>
            </a:p>
          </p:txBody>
        </p:sp>
        <p:grpSp>
          <p:nvGrpSpPr>
            <p:cNvPr id="34" name="组合 33"/>
            <p:cNvGrpSpPr/>
            <p:nvPr/>
          </p:nvGrpSpPr>
          <p:grpSpPr>
            <a:xfrm>
              <a:off x="0" y="4833605"/>
              <a:ext cx="9144000" cy="330425"/>
              <a:chOff x="0" y="6444822"/>
              <a:chExt cx="9144000" cy="440567"/>
            </a:xfrm>
          </p:grpSpPr>
          <p:sp>
            <p:nvSpPr>
              <p:cNvPr id="35" name="矩形 34"/>
              <p:cNvSpPr/>
              <p:nvPr/>
            </p:nvSpPr>
            <p:spPr>
              <a:xfrm>
                <a:off x="0" y="6472211"/>
                <a:ext cx="6509675"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8141472" y="6444822"/>
                <a:ext cx="534984" cy="413178"/>
                <a:chOff x="8072352" y="6444822"/>
                <a:chExt cx="534984" cy="413178"/>
              </a:xfrm>
            </p:grpSpPr>
            <p:sp>
              <p:nvSpPr>
                <p:cNvPr id="38" name="矩形 37"/>
                <p:cNvSpPr/>
                <p:nvPr/>
              </p:nvSpPr>
              <p:spPr>
                <a:xfrm>
                  <a:off x="8072352" y="6444822"/>
                  <a:ext cx="45719"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148701" y="6444822"/>
                  <a:ext cx="72008"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8251339" y="6444822"/>
                  <a:ext cx="106455"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8388424" y="6444822"/>
                  <a:ext cx="218912"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矩形 36"/>
              <p:cNvSpPr/>
              <p:nvPr/>
            </p:nvSpPr>
            <p:spPr>
              <a:xfrm>
                <a:off x="8723986" y="6444822"/>
                <a:ext cx="420014"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4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2240" y="338002"/>
            <a:ext cx="2411761" cy="721580"/>
          </a:xfrm>
          <a:prstGeom prst="rect">
            <a:avLst/>
          </a:prstGeom>
          <a:ln>
            <a:noFill/>
          </a:ln>
          <a:effectLst>
            <a:reflection blurRad="6350" stA="50000" endA="300" endPos="55000" dir="5400000" sy="-100000" algn="bl" rotWithShape="0"/>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8057514"/>
      </p:ext>
    </p:extLst>
  </p:cSld>
  <p:clrMapOvr>
    <a:masterClrMapping/>
  </p:clrMapOvr>
  <mc:AlternateContent xmlns:mc="http://schemas.openxmlformats.org/markup-compatibility/2006" xmlns:p14="http://schemas.microsoft.com/office/powerpoint/2010/main">
    <mc:Choice Requires="p14">
      <p:transition spd="slow" p14:dur="2500" advClick="0" advTm="500">
        <p:checker/>
      </p:transition>
    </mc:Choice>
    <mc:Fallback xmlns="">
      <p:transition spd="slow" advClick="0" advTm="500">
        <p:checker/>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4731990"/>
            <a:ext cx="9144000" cy="523220"/>
            <a:chOff x="0" y="4731990"/>
            <a:chExt cx="9144000" cy="523220"/>
          </a:xfrm>
          <a:effectLst>
            <a:outerShdw blurRad="63500" sx="102000" sy="102000" algn="ctr" rotWithShape="0">
              <a:prstClr val="black">
                <a:alpha val="40000"/>
              </a:prstClr>
            </a:outerShdw>
          </a:effectLst>
        </p:grpSpPr>
        <p:sp>
          <p:nvSpPr>
            <p:cNvPr id="33" name="TextBox 32"/>
            <p:cNvSpPr txBox="1"/>
            <p:nvPr/>
          </p:nvSpPr>
          <p:spPr>
            <a:xfrm>
              <a:off x="6509676" y="4731990"/>
              <a:ext cx="1715077" cy="523220"/>
            </a:xfrm>
            <a:prstGeom prst="rect">
              <a:avLst/>
            </a:prstGeom>
            <a:noFill/>
          </p:spPr>
          <p:txBody>
            <a:bodyPr wrap="square" rtlCol="0">
              <a:spAutoFit/>
            </a:bodyPr>
            <a:lstStyle/>
            <a:p>
              <a:r>
                <a:rPr lang="zh-CN" altLang="en-US" sz="2800" b="1" dirty="0" smtClean="0">
                  <a:solidFill>
                    <a:schemeClr val="tx1">
                      <a:lumMod val="50000"/>
                      <a:lumOff val="50000"/>
                    </a:schemeClr>
                  </a:solidFill>
                  <a:latin typeface="微软雅黑" pitchFamily="34" charset="-122"/>
                  <a:ea typeface="微软雅黑" pitchFamily="34" charset="-122"/>
                </a:rPr>
                <a:t>万泰建设</a:t>
              </a:r>
              <a:endParaRPr lang="zh-CN" altLang="en-US" sz="2800" b="1" dirty="0">
                <a:solidFill>
                  <a:schemeClr val="tx1">
                    <a:lumMod val="50000"/>
                    <a:lumOff val="50000"/>
                  </a:schemeClr>
                </a:solidFill>
                <a:latin typeface="微软雅黑" pitchFamily="34" charset="-122"/>
                <a:ea typeface="微软雅黑" pitchFamily="34" charset="-122"/>
              </a:endParaRPr>
            </a:p>
          </p:txBody>
        </p:sp>
        <p:grpSp>
          <p:nvGrpSpPr>
            <p:cNvPr id="34" name="组合 33"/>
            <p:cNvGrpSpPr/>
            <p:nvPr/>
          </p:nvGrpSpPr>
          <p:grpSpPr>
            <a:xfrm>
              <a:off x="0" y="4833605"/>
              <a:ext cx="9144000" cy="330425"/>
              <a:chOff x="0" y="6444822"/>
              <a:chExt cx="9144000" cy="440567"/>
            </a:xfrm>
          </p:grpSpPr>
          <p:sp>
            <p:nvSpPr>
              <p:cNvPr id="35" name="矩形 34"/>
              <p:cNvSpPr/>
              <p:nvPr/>
            </p:nvSpPr>
            <p:spPr>
              <a:xfrm>
                <a:off x="0" y="6472211"/>
                <a:ext cx="6509675"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8141472" y="6444822"/>
                <a:ext cx="534984" cy="413178"/>
                <a:chOff x="8072352" y="6444822"/>
                <a:chExt cx="534984" cy="413178"/>
              </a:xfrm>
            </p:grpSpPr>
            <p:sp>
              <p:nvSpPr>
                <p:cNvPr id="38" name="矩形 37"/>
                <p:cNvSpPr/>
                <p:nvPr/>
              </p:nvSpPr>
              <p:spPr>
                <a:xfrm>
                  <a:off x="8072352" y="6444822"/>
                  <a:ext cx="45719"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148701" y="6444822"/>
                  <a:ext cx="72008"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8251339" y="6444822"/>
                  <a:ext cx="106455"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8388424" y="6444822"/>
                  <a:ext cx="218912"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矩形 36"/>
              <p:cNvSpPr/>
              <p:nvPr/>
            </p:nvSpPr>
            <p:spPr>
              <a:xfrm>
                <a:off x="8723986" y="6444822"/>
                <a:ext cx="420014"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338002"/>
            <a:ext cx="2411761" cy="721580"/>
          </a:xfrm>
          <a:prstGeom prst="rect">
            <a:avLst/>
          </a:prstGeom>
          <a:ln>
            <a:noFill/>
          </a:ln>
          <a:effectLst>
            <a:reflection blurRad="6350" stA="50000" endA="300" endPos="55000" dir="5400000" sy="-100000" algn="bl" rotWithShape="0"/>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 name="组合 28"/>
          <p:cNvGrpSpPr/>
          <p:nvPr/>
        </p:nvGrpSpPr>
        <p:grpSpPr>
          <a:xfrm>
            <a:off x="467544" y="267494"/>
            <a:ext cx="6192688" cy="972300"/>
            <a:chOff x="467544" y="698792"/>
            <a:chExt cx="6192688" cy="972300"/>
          </a:xfrm>
        </p:grpSpPr>
        <p:sp>
          <p:nvSpPr>
            <p:cNvPr id="2" name="TextBox 1"/>
            <p:cNvSpPr txBox="1"/>
            <p:nvPr/>
          </p:nvSpPr>
          <p:spPr>
            <a:xfrm>
              <a:off x="467544" y="698792"/>
              <a:ext cx="3240360" cy="523220"/>
            </a:xfrm>
            <a:prstGeom prst="rect">
              <a:avLst/>
            </a:prstGeom>
            <a:noFill/>
          </p:spPr>
          <p:txBody>
            <a:bodyPr wrap="square" rtlCol="0">
              <a:spAutoFit/>
            </a:bodyPr>
            <a:lstStyle/>
            <a:p>
              <a:r>
                <a:rPr lang="zh-CN" altLang="en-US" sz="2800" dirty="0">
                  <a:solidFill>
                    <a:srgbClr val="00B0F0"/>
                  </a:solidFill>
                  <a:latin typeface="微软雅黑" pitchFamily="34" charset="-122"/>
                  <a:ea typeface="微软雅黑" pitchFamily="34" charset="-122"/>
                </a:rPr>
                <a:t>重庆市建设委员会</a:t>
              </a:r>
            </a:p>
          </p:txBody>
        </p:sp>
        <p:sp>
          <p:nvSpPr>
            <p:cNvPr id="3" name="TextBox 2"/>
            <p:cNvSpPr txBox="1"/>
            <p:nvPr/>
          </p:nvSpPr>
          <p:spPr>
            <a:xfrm>
              <a:off x="467544" y="1332538"/>
              <a:ext cx="6192688" cy="338554"/>
            </a:xfrm>
            <a:prstGeom prst="rect">
              <a:avLst/>
            </a:prstGeom>
            <a:noFill/>
          </p:spPr>
          <p:txBody>
            <a:bodyPr wrap="square" rtlCol="0">
              <a:spAutoFit/>
            </a:bodyPr>
            <a:lstStyle/>
            <a:p>
              <a:r>
                <a:rPr lang="zh-CN" altLang="en-US" sz="1600" dirty="0">
                  <a:solidFill>
                    <a:schemeClr val="tx1">
                      <a:lumMod val="50000"/>
                      <a:lumOff val="50000"/>
                    </a:schemeClr>
                  </a:solidFill>
                  <a:latin typeface="微软雅黑" pitchFamily="34" charset="-122"/>
                  <a:ea typeface="微软雅黑" pitchFamily="34" charset="-122"/>
                </a:rPr>
                <a:t>走进万泰的工地，哪怕没有万泰的企业标识，也知道是万泰的工地</a:t>
              </a:r>
            </a:p>
          </p:txBody>
        </p:sp>
        <p:cxnSp>
          <p:nvCxnSpPr>
            <p:cNvPr id="28" name="直接连接符 27"/>
            <p:cNvCxnSpPr/>
            <p:nvPr/>
          </p:nvCxnSpPr>
          <p:spPr>
            <a:xfrm>
              <a:off x="539552" y="1222012"/>
              <a:ext cx="295232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467544" y="1253603"/>
            <a:ext cx="6192688" cy="1218521"/>
            <a:chOff x="467544" y="698792"/>
            <a:chExt cx="6192688" cy="1218521"/>
          </a:xfrm>
        </p:grpSpPr>
        <p:sp>
          <p:nvSpPr>
            <p:cNvPr id="44" name="TextBox 43"/>
            <p:cNvSpPr txBox="1"/>
            <p:nvPr/>
          </p:nvSpPr>
          <p:spPr>
            <a:xfrm>
              <a:off x="467544" y="698792"/>
              <a:ext cx="3240360" cy="523220"/>
            </a:xfrm>
            <a:prstGeom prst="rect">
              <a:avLst/>
            </a:prstGeom>
            <a:noFill/>
          </p:spPr>
          <p:txBody>
            <a:bodyPr wrap="square" rtlCol="0">
              <a:spAutoFit/>
            </a:bodyPr>
            <a:lstStyle/>
            <a:p>
              <a:r>
                <a:rPr lang="zh-CN" altLang="en-US" sz="2800" dirty="0">
                  <a:solidFill>
                    <a:srgbClr val="00B0F0"/>
                  </a:solidFill>
                  <a:latin typeface="微软雅黑" pitchFamily="34" charset="-122"/>
                  <a:ea typeface="微软雅黑" pitchFamily="34" charset="-122"/>
                </a:rPr>
                <a:t>重庆万科地产</a:t>
              </a:r>
            </a:p>
          </p:txBody>
        </p:sp>
        <p:sp>
          <p:nvSpPr>
            <p:cNvPr id="45" name="TextBox 44"/>
            <p:cNvSpPr txBox="1"/>
            <p:nvPr/>
          </p:nvSpPr>
          <p:spPr>
            <a:xfrm>
              <a:off x="467544" y="1332538"/>
              <a:ext cx="6192688" cy="584775"/>
            </a:xfrm>
            <a:prstGeom prst="rect">
              <a:avLst/>
            </a:prstGeom>
            <a:noFill/>
          </p:spPr>
          <p:txBody>
            <a:bodyPr wrap="square" rtlCol="0">
              <a:spAutoFit/>
            </a:bodyPr>
            <a:lstStyle/>
            <a:p>
              <a:r>
                <a:rPr lang="zh-CN" altLang="en-US" sz="1600" dirty="0">
                  <a:solidFill>
                    <a:schemeClr val="tx1">
                      <a:lumMod val="50000"/>
                      <a:lumOff val="50000"/>
                    </a:schemeClr>
                  </a:solidFill>
                  <a:latin typeface="微软雅黑" pitchFamily="34" charset="-122"/>
                  <a:ea typeface="微软雅黑" pitchFamily="34" charset="-122"/>
                </a:rPr>
                <a:t>万泰企业的行为（阳光透明、全员职业化），让我们改变了对施工企业从业人员的</a:t>
              </a:r>
              <a:r>
                <a:rPr lang="zh-CN" altLang="en-US" sz="1600" dirty="0" smtClean="0">
                  <a:solidFill>
                    <a:schemeClr val="tx1">
                      <a:lumMod val="50000"/>
                      <a:lumOff val="50000"/>
                    </a:schemeClr>
                  </a:solidFill>
                  <a:latin typeface="微软雅黑" pitchFamily="34" charset="-122"/>
                  <a:ea typeface="微软雅黑" pitchFamily="34" charset="-122"/>
                </a:rPr>
                <a:t>看法</a:t>
              </a:r>
              <a:endParaRPr lang="zh-CN" altLang="en-US" sz="1600" dirty="0">
                <a:solidFill>
                  <a:schemeClr val="tx1">
                    <a:lumMod val="50000"/>
                    <a:lumOff val="50000"/>
                  </a:schemeClr>
                </a:solidFill>
                <a:latin typeface="微软雅黑" pitchFamily="34" charset="-122"/>
                <a:ea typeface="微软雅黑" pitchFamily="34" charset="-122"/>
              </a:endParaRPr>
            </a:p>
          </p:txBody>
        </p:sp>
        <p:cxnSp>
          <p:nvCxnSpPr>
            <p:cNvPr id="46" name="直接连接符 45"/>
            <p:cNvCxnSpPr/>
            <p:nvPr/>
          </p:nvCxnSpPr>
          <p:spPr>
            <a:xfrm>
              <a:off x="539552" y="1222012"/>
              <a:ext cx="295232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47" name="组合 46"/>
          <p:cNvGrpSpPr/>
          <p:nvPr/>
        </p:nvGrpSpPr>
        <p:grpSpPr>
          <a:xfrm>
            <a:off x="467544" y="2485933"/>
            <a:ext cx="6192688" cy="1218521"/>
            <a:chOff x="467544" y="698792"/>
            <a:chExt cx="6192688" cy="1218521"/>
          </a:xfrm>
        </p:grpSpPr>
        <p:sp>
          <p:nvSpPr>
            <p:cNvPr id="48" name="TextBox 47"/>
            <p:cNvSpPr txBox="1"/>
            <p:nvPr/>
          </p:nvSpPr>
          <p:spPr>
            <a:xfrm>
              <a:off x="467544" y="698792"/>
              <a:ext cx="3240360" cy="523220"/>
            </a:xfrm>
            <a:prstGeom prst="rect">
              <a:avLst/>
            </a:prstGeom>
            <a:noFill/>
          </p:spPr>
          <p:txBody>
            <a:bodyPr wrap="square" rtlCol="0">
              <a:spAutoFit/>
            </a:bodyPr>
            <a:lstStyle/>
            <a:p>
              <a:r>
                <a:rPr lang="zh-CN" altLang="en-US" sz="2800" dirty="0">
                  <a:solidFill>
                    <a:srgbClr val="00B0F0"/>
                  </a:solidFill>
                  <a:latin typeface="微软雅黑" pitchFamily="34" charset="-122"/>
                  <a:ea typeface="微软雅黑" pitchFamily="34" charset="-122"/>
                </a:rPr>
                <a:t>重庆龙湖地产</a:t>
              </a:r>
            </a:p>
          </p:txBody>
        </p:sp>
        <p:sp>
          <p:nvSpPr>
            <p:cNvPr id="49" name="TextBox 48"/>
            <p:cNvSpPr txBox="1"/>
            <p:nvPr/>
          </p:nvSpPr>
          <p:spPr>
            <a:xfrm>
              <a:off x="467544" y="1332538"/>
              <a:ext cx="6192688" cy="584775"/>
            </a:xfrm>
            <a:prstGeom prst="rect">
              <a:avLst/>
            </a:prstGeom>
            <a:noFill/>
          </p:spPr>
          <p:txBody>
            <a:bodyPr wrap="square" rtlCol="0">
              <a:spAutoFit/>
            </a:bodyPr>
            <a:lstStyle/>
            <a:p>
              <a:r>
                <a:rPr lang="zh-CN" altLang="en-US" sz="1600" dirty="0">
                  <a:solidFill>
                    <a:schemeClr val="tx1">
                      <a:lumMod val="50000"/>
                      <a:lumOff val="50000"/>
                    </a:schemeClr>
                  </a:solidFill>
                  <a:latin typeface="微软雅黑" pitchFamily="34" charset="-122"/>
                  <a:ea typeface="微软雅黑" pitchFamily="34" charset="-122"/>
                </a:rPr>
                <a:t>万泰不一定每一个项目都是做得最好的，但是万泰的项目品质是最均衡的，是最值得我们尊重和珍惜的</a:t>
              </a:r>
              <a:r>
                <a:rPr lang="zh-CN" altLang="en-US" sz="1600" dirty="0" smtClean="0">
                  <a:solidFill>
                    <a:schemeClr val="tx1">
                      <a:lumMod val="50000"/>
                      <a:lumOff val="50000"/>
                    </a:schemeClr>
                  </a:solidFill>
                  <a:latin typeface="微软雅黑" pitchFamily="34" charset="-122"/>
                  <a:ea typeface="微软雅黑" pitchFamily="34" charset="-122"/>
                </a:rPr>
                <a:t>企业</a:t>
              </a:r>
              <a:endParaRPr lang="zh-CN" altLang="en-US" sz="1600" dirty="0">
                <a:solidFill>
                  <a:schemeClr val="tx1">
                    <a:lumMod val="50000"/>
                    <a:lumOff val="50000"/>
                  </a:schemeClr>
                </a:solidFill>
                <a:latin typeface="微软雅黑" pitchFamily="34" charset="-122"/>
                <a:ea typeface="微软雅黑" pitchFamily="34" charset="-122"/>
              </a:endParaRPr>
            </a:p>
          </p:txBody>
        </p:sp>
        <p:cxnSp>
          <p:nvCxnSpPr>
            <p:cNvPr id="50" name="直接连接符 49"/>
            <p:cNvCxnSpPr/>
            <p:nvPr/>
          </p:nvCxnSpPr>
          <p:spPr>
            <a:xfrm>
              <a:off x="539552" y="1222012"/>
              <a:ext cx="295232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467544" y="3718263"/>
            <a:ext cx="6192688" cy="972300"/>
            <a:chOff x="467544" y="698792"/>
            <a:chExt cx="6192688" cy="972300"/>
          </a:xfrm>
        </p:grpSpPr>
        <p:sp>
          <p:nvSpPr>
            <p:cNvPr id="52" name="TextBox 51"/>
            <p:cNvSpPr txBox="1"/>
            <p:nvPr/>
          </p:nvSpPr>
          <p:spPr>
            <a:xfrm>
              <a:off x="467544" y="698792"/>
              <a:ext cx="3240360" cy="523220"/>
            </a:xfrm>
            <a:prstGeom prst="rect">
              <a:avLst/>
            </a:prstGeom>
            <a:noFill/>
          </p:spPr>
          <p:txBody>
            <a:bodyPr wrap="square" rtlCol="0">
              <a:spAutoFit/>
            </a:bodyPr>
            <a:lstStyle/>
            <a:p>
              <a:r>
                <a:rPr lang="zh-CN" altLang="en-US" sz="2800" dirty="0">
                  <a:solidFill>
                    <a:srgbClr val="00B0F0"/>
                  </a:solidFill>
                  <a:latin typeface="微软雅黑" pitchFamily="34" charset="-122"/>
                  <a:ea typeface="微软雅黑" pitchFamily="34" charset="-122"/>
                </a:rPr>
                <a:t>万泰的供应商</a:t>
              </a:r>
            </a:p>
          </p:txBody>
        </p:sp>
        <p:sp>
          <p:nvSpPr>
            <p:cNvPr id="53" name="TextBox 52"/>
            <p:cNvSpPr txBox="1"/>
            <p:nvPr/>
          </p:nvSpPr>
          <p:spPr>
            <a:xfrm>
              <a:off x="467544" y="1332538"/>
              <a:ext cx="6192688" cy="338554"/>
            </a:xfrm>
            <a:prstGeom prst="rect">
              <a:avLst/>
            </a:prstGeom>
            <a:noFill/>
          </p:spPr>
          <p:txBody>
            <a:bodyPr wrap="square" rtlCol="0">
              <a:spAutoFit/>
            </a:bodyPr>
            <a:lstStyle/>
            <a:p>
              <a:r>
                <a:rPr lang="zh-CN" altLang="en-US" sz="1600" dirty="0">
                  <a:solidFill>
                    <a:schemeClr val="tx1">
                      <a:lumMod val="50000"/>
                      <a:lumOff val="50000"/>
                    </a:schemeClr>
                  </a:solidFill>
                  <a:latin typeface="微软雅黑" pitchFamily="34" charset="-122"/>
                  <a:ea typeface="微软雅黑" pitchFamily="34" charset="-122"/>
                </a:rPr>
                <a:t>与万泰公司做生意是最简单的，虽然要求规范，但心里</a:t>
              </a:r>
              <a:r>
                <a:rPr lang="zh-CN" altLang="en-US" sz="1600" dirty="0" smtClean="0">
                  <a:solidFill>
                    <a:schemeClr val="tx1">
                      <a:lumMod val="50000"/>
                      <a:lumOff val="50000"/>
                    </a:schemeClr>
                  </a:solidFill>
                  <a:latin typeface="微软雅黑" pitchFamily="34" charset="-122"/>
                  <a:ea typeface="微软雅黑" pitchFamily="34" charset="-122"/>
                </a:rPr>
                <a:t>踏实</a:t>
              </a:r>
              <a:endParaRPr lang="zh-CN" altLang="en-US" sz="1600" dirty="0">
                <a:solidFill>
                  <a:schemeClr val="tx1">
                    <a:lumMod val="50000"/>
                    <a:lumOff val="50000"/>
                  </a:schemeClr>
                </a:solidFill>
                <a:latin typeface="微软雅黑" pitchFamily="34" charset="-122"/>
                <a:ea typeface="微软雅黑" pitchFamily="34" charset="-122"/>
              </a:endParaRPr>
            </a:p>
          </p:txBody>
        </p:sp>
        <p:cxnSp>
          <p:nvCxnSpPr>
            <p:cNvPr id="54" name="直接连接符 53"/>
            <p:cNvCxnSpPr/>
            <p:nvPr/>
          </p:nvCxnSpPr>
          <p:spPr>
            <a:xfrm>
              <a:off x="539552" y="1222012"/>
              <a:ext cx="295232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35018283"/>
      </p:ext>
    </p:extLst>
  </p:cSld>
  <p:clrMapOvr>
    <a:masterClrMapping/>
  </p:clrMapOvr>
  <mc:AlternateContent xmlns:mc="http://schemas.openxmlformats.org/markup-compatibility/2006" xmlns:p14="http://schemas.microsoft.com/office/powerpoint/2010/main">
    <mc:Choice Requires="p14">
      <p:transition spd="slow" p14:dur="2500" advClick="0" advTm="500">
        <p:checker/>
      </p:transition>
    </mc:Choice>
    <mc:Fallback xmlns="">
      <p:transition spd="slow" advClick="0" advTm="500">
        <p:check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48523" y="982788"/>
            <a:ext cx="6812346" cy="3101130"/>
            <a:chOff x="1539874" y="1837998"/>
            <a:chExt cx="5318126" cy="2420928"/>
          </a:xfrm>
        </p:grpSpPr>
        <p:sp>
          <p:nvSpPr>
            <p:cNvPr id="5" name="矩形 1"/>
            <p:cNvSpPr>
              <a:spLocks noChangeArrowheads="1"/>
            </p:cNvSpPr>
            <p:nvPr/>
          </p:nvSpPr>
          <p:spPr bwMode="auto">
            <a:xfrm>
              <a:off x="1540668" y="2493963"/>
              <a:ext cx="1246188" cy="1498600"/>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p:spPr>
          <p:txBody>
            <a:bodyPr anchor="ctr"/>
            <a:lstStyle/>
            <a:p>
              <a:endParaRPr lang="zh-CN" altLang="en-US">
                <a:solidFill>
                  <a:srgbClr val="FFFFFF"/>
                </a:solidFill>
                <a:latin typeface="Franklin Gothic Medium" pitchFamily="34" charset="0"/>
              </a:endParaRPr>
            </a:p>
          </p:txBody>
        </p:sp>
        <p:sp>
          <p:nvSpPr>
            <p:cNvPr id="6" name="矩形 21"/>
            <p:cNvSpPr>
              <a:spLocks noChangeArrowheads="1"/>
            </p:cNvSpPr>
            <p:nvPr/>
          </p:nvSpPr>
          <p:spPr bwMode="auto">
            <a:xfrm>
              <a:off x="2801143" y="2493963"/>
              <a:ext cx="1246188" cy="1498600"/>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p:spPr>
          <p:txBody>
            <a:bodyPr anchor="ctr"/>
            <a:lstStyle/>
            <a:p>
              <a:endParaRPr lang="zh-CN" altLang="en-US">
                <a:solidFill>
                  <a:srgbClr val="FFFFFF"/>
                </a:solidFill>
                <a:latin typeface="Franklin Gothic Medium" pitchFamily="34" charset="0"/>
              </a:endParaRPr>
            </a:p>
          </p:txBody>
        </p:sp>
        <p:sp>
          <p:nvSpPr>
            <p:cNvPr id="7" name="矩形 22"/>
            <p:cNvSpPr>
              <a:spLocks noChangeArrowheads="1"/>
            </p:cNvSpPr>
            <p:nvPr/>
          </p:nvSpPr>
          <p:spPr bwMode="auto">
            <a:xfrm>
              <a:off x="4060031" y="2493963"/>
              <a:ext cx="1247775" cy="1498600"/>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p:spPr>
          <p:txBody>
            <a:bodyPr anchor="ctr"/>
            <a:lstStyle/>
            <a:p>
              <a:endParaRPr lang="zh-CN" altLang="en-US">
                <a:solidFill>
                  <a:srgbClr val="FFFFFF"/>
                </a:solidFill>
                <a:latin typeface="Franklin Gothic Medium" pitchFamily="34" charset="0"/>
              </a:endParaRPr>
            </a:p>
          </p:txBody>
        </p:sp>
        <p:sp>
          <p:nvSpPr>
            <p:cNvPr id="8" name="矩形 23"/>
            <p:cNvSpPr>
              <a:spLocks noChangeArrowheads="1"/>
            </p:cNvSpPr>
            <p:nvPr/>
          </p:nvSpPr>
          <p:spPr bwMode="auto">
            <a:xfrm>
              <a:off x="5320506" y="2493963"/>
              <a:ext cx="1247775" cy="1498600"/>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p:spPr>
          <p:txBody>
            <a:bodyPr anchor="ctr"/>
            <a:lstStyle/>
            <a:p>
              <a:endParaRPr lang="zh-CN" altLang="en-US">
                <a:solidFill>
                  <a:srgbClr val="FFFFFF"/>
                </a:solidFill>
                <a:latin typeface="Franklin Gothic Medium" pitchFamily="34" charset="0"/>
              </a:endParaRPr>
            </a:p>
          </p:txBody>
        </p:sp>
        <p:sp>
          <p:nvSpPr>
            <p:cNvPr id="9" name="矩形 28"/>
            <p:cNvSpPr>
              <a:spLocks noChangeArrowheads="1"/>
            </p:cNvSpPr>
            <p:nvPr/>
          </p:nvSpPr>
          <p:spPr bwMode="auto">
            <a:xfrm>
              <a:off x="2809081" y="2514600"/>
              <a:ext cx="945058" cy="3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企业文化</a:t>
              </a:r>
              <a:endParaRPr lang="zh-CN" altLang="en-US" sz="2000" b="1" dirty="0">
                <a:solidFill>
                  <a:srgbClr val="FFFFFF"/>
                </a:solidFill>
                <a:latin typeface="微软雅黑" pitchFamily="34" charset="-122"/>
                <a:ea typeface="微软雅黑" pitchFamily="34" charset="-122"/>
              </a:endParaRPr>
            </a:p>
          </p:txBody>
        </p:sp>
        <p:sp>
          <p:nvSpPr>
            <p:cNvPr id="10" name="矩形 29"/>
            <p:cNvSpPr>
              <a:spLocks noChangeArrowheads="1"/>
            </p:cNvSpPr>
            <p:nvPr/>
          </p:nvSpPr>
          <p:spPr bwMode="auto">
            <a:xfrm>
              <a:off x="4069556" y="2514600"/>
              <a:ext cx="945058" cy="3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企业愿景</a:t>
              </a:r>
              <a:endParaRPr lang="zh-CN" altLang="en-US" sz="2000" b="1" dirty="0">
                <a:solidFill>
                  <a:srgbClr val="FFFFFF"/>
                </a:solidFill>
                <a:latin typeface="微软雅黑" pitchFamily="34" charset="-122"/>
                <a:ea typeface="微软雅黑" pitchFamily="34" charset="-122"/>
              </a:endParaRPr>
            </a:p>
          </p:txBody>
        </p:sp>
        <p:sp>
          <p:nvSpPr>
            <p:cNvPr id="11" name="矩形 30"/>
            <p:cNvSpPr>
              <a:spLocks noChangeArrowheads="1"/>
            </p:cNvSpPr>
            <p:nvPr/>
          </p:nvSpPr>
          <p:spPr bwMode="auto">
            <a:xfrm>
              <a:off x="5330031" y="2514600"/>
              <a:ext cx="945058" cy="3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企业</a:t>
              </a:r>
              <a:r>
                <a:rPr lang="zh-CN" altLang="en-US" sz="2000" b="1" dirty="0">
                  <a:solidFill>
                    <a:srgbClr val="FFFFFF"/>
                  </a:solidFill>
                  <a:latin typeface="微软雅黑" pitchFamily="34" charset="-122"/>
                  <a:ea typeface="微软雅黑" pitchFamily="34" charset="-122"/>
                </a:rPr>
                <a:t>口碑</a:t>
              </a:r>
            </a:p>
          </p:txBody>
        </p:sp>
        <p:sp>
          <p:nvSpPr>
            <p:cNvPr id="12" name="TextBox 20"/>
            <p:cNvSpPr txBox="1">
              <a:spLocks noChangeArrowheads="1"/>
            </p:cNvSpPr>
            <p:nvPr/>
          </p:nvSpPr>
          <p:spPr bwMode="auto">
            <a:xfrm>
              <a:off x="2207418" y="3243263"/>
              <a:ext cx="68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6000" dirty="0">
                  <a:latin typeface="Broadway" pitchFamily="82" charset="0"/>
                  <a:cs typeface="Arial" pitchFamily="34" charset="0"/>
                </a:rPr>
                <a:t>1</a:t>
              </a:r>
              <a:endParaRPr lang="zh-CN" altLang="en-US" sz="6000" dirty="0">
                <a:latin typeface="Broadway" pitchFamily="82" charset="0"/>
                <a:ea typeface="宋体" pitchFamily="2" charset="-122"/>
              </a:endParaRPr>
            </a:p>
          </p:txBody>
        </p:sp>
        <p:cxnSp>
          <p:nvCxnSpPr>
            <p:cNvPr id="13" name="直接连接符 7167"/>
            <p:cNvCxnSpPr>
              <a:cxnSpLocks noChangeShapeType="1"/>
            </p:cNvCxnSpPr>
            <p:nvPr/>
          </p:nvCxnSpPr>
          <p:spPr bwMode="auto">
            <a:xfrm>
              <a:off x="1562893" y="2373313"/>
              <a:ext cx="5295107" cy="0"/>
            </a:xfrm>
            <a:prstGeom prst="line">
              <a:avLst/>
            </a:prstGeom>
            <a:noFill/>
            <a:ln w="9525">
              <a:solidFill>
                <a:srgbClr val="7F7F7F"/>
              </a:solidFill>
              <a:round/>
              <a:headEnd/>
              <a:tailEnd/>
            </a:ln>
            <a:extLst>
              <a:ext uri="{909E8E84-426E-40DD-AFC4-6F175D3DCCD1}">
                <a14:hiddenFill xmlns:a14="http://schemas.microsoft.com/office/drawing/2010/main">
                  <a:noFill/>
                </a14:hiddenFill>
              </a:ext>
            </a:extLst>
          </p:spPr>
        </p:cxnSp>
        <p:sp>
          <p:nvSpPr>
            <p:cNvPr id="14" name="TextBox 38"/>
            <p:cNvSpPr txBox="1">
              <a:spLocks noChangeArrowheads="1"/>
            </p:cNvSpPr>
            <p:nvPr/>
          </p:nvSpPr>
          <p:spPr bwMode="auto">
            <a:xfrm>
              <a:off x="3479006" y="3243263"/>
              <a:ext cx="68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6000" dirty="0">
                  <a:latin typeface="Broadway" pitchFamily="82" charset="0"/>
                  <a:cs typeface="Arial" pitchFamily="34" charset="0"/>
                </a:rPr>
                <a:t>2</a:t>
              </a:r>
              <a:endParaRPr lang="zh-CN" altLang="en-US" sz="6000" dirty="0">
                <a:latin typeface="Broadway" pitchFamily="82" charset="0"/>
                <a:ea typeface="宋体" pitchFamily="2" charset="-122"/>
              </a:endParaRPr>
            </a:p>
          </p:txBody>
        </p:sp>
        <p:sp>
          <p:nvSpPr>
            <p:cNvPr id="15" name="TextBox 39"/>
            <p:cNvSpPr txBox="1">
              <a:spLocks noChangeArrowheads="1"/>
            </p:cNvSpPr>
            <p:nvPr/>
          </p:nvSpPr>
          <p:spPr bwMode="auto">
            <a:xfrm>
              <a:off x="4750593" y="3243263"/>
              <a:ext cx="68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6000" dirty="0">
                  <a:latin typeface="Broadway" pitchFamily="82" charset="0"/>
                  <a:cs typeface="Arial" pitchFamily="34" charset="0"/>
                </a:rPr>
                <a:t>3</a:t>
              </a:r>
              <a:endParaRPr lang="zh-CN" altLang="en-US" sz="6000" dirty="0">
                <a:latin typeface="Broadway" pitchFamily="82" charset="0"/>
                <a:ea typeface="宋体" pitchFamily="2" charset="-122"/>
              </a:endParaRPr>
            </a:p>
          </p:txBody>
        </p:sp>
        <p:sp>
          <p:nvSpPr>
            <p:cNvPr id="16" name="TextBox 40"/>
            <p:cNvSpPr txBox="1">
              <a:spLocks noChangeArrowheads="1"/>
            </p:cNvSpPr>
            <p:nvPr/>
          </p:nvSpPr>
          <p:spPr bwMode="auto">
            <a:xfrm>
              <a:off x="5944393" y="3243263"/>
              <a:ext cx="68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6000" dirty="0">
                  <a:latin typeface="Broadway" pitchFamily="82" charset="0"/>
                  <a:cs typeface="Arial" pitchFamily="34" charset="0"/>
                </a:rPr>
                <a:t>4</a:t>
              </a:r>
              <a:endParaRPr lang="zh-CN" altLang="en-US" sz="6000" dirty="0">
                <a:latin typeface="Broadway" pitchFamily="82" charset="0"/>
                <a:ea typeface="宋体" pitchFamily="2" charset="-122"/>
              </a:endParaRPr>
            </a:p>
          </p:txBody>
        </p:sp>
        <p:cxnSp>
          <p:nvCxnSpPr>
            <p:cNvPr id="17" name="直接连接符 7172"/>
            <p:cNvCxnSpPr>
              <a:cxnSpLocks noChangeShapeType="1"/>
            </p:cNvCxnSpPr>
            <p:nvPr/>
          </p:nvCxnSpPr>
          <p:spPr bwMode="auto">
            <a:xfrm>
              <a:off x="1562893" y="2217738"/>
              <a:ext cx="0" cy="209550"/>
            </a:xfrm>
            <a:prstGeom prst="line">
              <a:avLst/>
            </a:prstGeom>
            <a:noFill/>
            <a:ln w="9525">
              <a:solidFill>
                <a:srgbClr val="7F7F7F"/>
              </a:solidFill>
              <a:round/>
              <a:headEnd/>
              <a:tailEnd/>
            </a:ln>
            <a:extLst>
              <a:ext uri="{909E8E84-426E-40DD-AFC4-6F175D3DCCD1}">
                <a14:hiddenFill xmlns:a14="http://schemas.microsoft.com/office/drawing/2010/main">
                  <a:noFill/>
                </a14:hiddenFill>
              </a:ext>
            </a:extLst>
          </p:spPr>
        </p:cxnSp>
        <p:cxnSp>
          <p:nvCxnSpPr>
            <p:cNvPr id="18" name="直接连接符 50"/>
            <p:cNvCxnSpPr>
              <a:cxnSpLocks noChangeShapeType="1"/>
            </p:cNvCxnSpPr>
            <p:nvPr/>
          </p:nvCxnSpPr>
          <p:spPr bwMode="auto">
            <a:xfrm>
              <a:off x="2817018" y="2217738"/>
              <a:ext cx="0" cy="209550"/>
            </a:xfrm>
            <a:prstGeom prst="line">
              <a:avLst/>
            </a:prstGeom>
            <a:noFill/>
            <a:ln w="9525">
              <a:solidFill>
                <a:srgbClr val="7F7F7F"/>
              </a:solidFill>
              <a:round/>
              <a:headEnd/>
              <a:tailEnd/>
            </a:ln>
            <a:extLst>
              <a:ext uri="{909E8E84-426E-40DD-AFC4-6F175D3DCCD1}">
                <a14:hiddenFill xmlns:a14="http://schemas.microsoft.com/office/drawing/2010/main">
                  <a:noFill/>
                </a14:hiddenFill>
              </a:ext>
            </a:extLst>
          </p:spPr>
        </p:cxnSp>
        <p:cxnSp>
          <p:nvCxnSpPr>
            <p:cNvPr id="19" name="直接连接符 51"/>
            <p:cNvCxnSpPr>
              <a:cxnSpLocks noChangeShapeType="1"/>
            </p:cNvCxnSpPr>
            <p:nvPr/>
          </p:nvCxnSpPr>
          <p:spPr bwMode="auto">
            <a:xfrm>
              <a:off x="4071143" y="2217738"/>
              <a:ext cx="0" cy="209550"/>
            </a:xfrm>
            <a:prstGeom prst="line">
              <a:avLst/>
            </a:prstGeom>
            <a:noFill/>
            <a:ln w="9525">
              <a:solidFill>
                <a:srgbClr val="7F7F7F"/>
              </a:solidFill>
              <a:round/>
              <a:headEnd/>
              <a:tailEnd/>
            </a:ln>
            <a:extLst>
              <a:ext uri="{909E8E84-426E-40DD-AFC4-6F175D3DCCD1}">
                <a14:hiddenFill xmlns:a14="http://schemas.microsoft.com/office/drawing/2010/main">
                  <a:noFill/>
                </a14:hiddenFill>
              </a:ext>
            </a:extLst>
          </p:spPr>
        </p:cxnSp>
        <p:cxnSp>
          <p:nvCxnSpPr>
            <p:cNvPr id="20" name="直接连接符 52"/>
            <p:cNvCxnSpPr>
              <a:cxnSpLocks noChangeShapeType="1"/>
            </p:cNvCxnSpPr>
            <p:nvPr/>
          </p:nvCxnSpPr>
          <p:spPr bwMode="auto">
            <a:xfrm>
              <a:off x="5325268" y="2217738"/>
              <a:ext cx="0" cy="209550"/>
            </a:xfrm>
            <a:prstGeom prst="line">
              <a:avLst/>
            </a:prstGeom>
            <a:noFill/>
            <a:ln w="9525">
              <a:solidFill>
                <a:srgbClr val="7F7F7F"/>
              </a:solidFill>
              <a:round/>
              <a:headEnd/>
              <a:tailEnd/>
            </a:ln>
            <a:extLst>
              <a:ext uri="{909E8E84-426E-40DD-AFC4-6F175D3DCCD1}">
                <a14:hiddenFill xmlns:a14="http://schemas.microsoft.com/office/drawing/2010/main">
                  <a:noFill/>
                </a14:hiddenFill>
              </a:ext>
            </a:extLst>
          </p:spPr>
        </p:cxnSp>
        <p:cxnSp>
          <p:nvCxnSpPr>
            <p:cNvPr id="21" name="直接连接符 53"/>
            <p:cNvCxnSpPr>
              <a:cxnSpLocks noChangeShapeType="1"/>
            </p:cNvCxnSpPr>
            <p:nvPr/>
          </p:nvCxnSpPr>
          <p:spPr bwMode="auto">
            <a:xfrm>
              <a:off x="6579393" y="2217738"/>
              <a:ext cx="0" cy="209550"/>
            </a:xfrm>
            <a:prstGeom prst="line">
              <a:avLst/>
            </a:prstGeom>
            <a:noFill/>
            <a:ln w="9525">
              <a:solidFill>
                <a:srgbClr val="7F7F7F"/>
              </a:solidFill>
              <a:round/>
              <a:headEnd/>
              <a:tailEnd/>
            </a:ln>
            <a:extLst>
              <a:ext uri="{909E8E84-426E-40DD-AFC4-6F175D3DCCD1}">
                <a14:hiddenFill xmlns:a14="http://schemas.microsoft.com/office/drawing/2010/main">
                  <a:noFill/>
                </a14:hiddenFill>
              </a:ext>
            </a:extLst>
          </p:spPr>
        </p:cxnSp>
        <p:sp>
          <p:nvSpPr>
            <p:cNvPr id="22" name="TextBox 7177"/>
            <p:cNvSpPr txBox="1">
              <a:spLocks noChangeArrowheads="1"/>
            </p:cNvSpPr>
            <p:nvPr/>
          </p:nvSpPr>
          <p:spPr bwMode="auto">
            <a:xfrm>
              <a:off x="1562893" y="1837998"/>
              <a:ext cx="9882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1400" dirty="0" smtClean="0">
                  <a:solidFill>
                    <a:srgbClr val="7F7F7F"/>
                  </a:solidFill>
                  <a:latin typeface="Broadway" pitchFamily="82" charset="0"/>
                  <a:cs typeface="Arial" pitchFamily="34" charset="0"/>
                </a:rPr>
                <a:t>Part   </a:t>
              </a:r>
              <a:r>
                <a:rPr lang="en-US" altLang="zh-CN" sz="2800" dirty="0" smtClean="0">
                  <a:solidFill>
                    <a:srgbClr val="7F7F7F"/>
                  </a:solidFill>
                  <a:latin typeface="Broadway" pitchFamily="82" charset="0"/>
                  <a:cs typeface="Arial" pitchFamily="34" charset="0"/>
                </a:rPr>
                <a:t>1</a:t>
              </a:r>
              <a:endParaRPr lang="zh-CN" altLang="en-US" sz="2800" dirty="0">
                <a:solidFill>
                  <a:srgbClr val="7F7F7F"/>
                </a:solidFill>
                <a:latin typeface="Broadway" pitchFamily="82" charset="0"/>
                <a:ea typeface="宋体" pitchFamily="2" charset="-122"/>
              </a:endParaRPr>
            </a:p>
          </p:txBody>
        </p:sp>
        <p:sp>
          <p:nvSpPr>
            <p:cNvPr id="23" name="TextBox 7177"/>
            <p:cNvSpPr txBox="1">
              <a:spLocks noChangeArrowheads="1"/>
            </p:cNvSpPr>
            <p:nvPr/>
          </p:nvSpPr>
          <p:spPr bwMode="auto">
            <a:xfrm>
              <a:off x="2843808" y="1837998"/>
              <a:ext cx="9882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1400" dirty="0" smtClean="0">
                  <a:solidFill>
                    <a:srgbClr val="7F7F7F"/>
                  </a:solidFill>
                  <a:latin typeface="Broadway" pitchFamily="82" charset="0"/>
                  <a:cs typeface="Arial" pitchFamily="34" charset="0"/>
                </a:rPr>
                <a:t>Part   </a:t>
              </a:r>
              <a:r>
                <a:rPr lang="en-US" altLang="zh-CN" sz="2800" dirty="0" smtClean="0">
                  <a:solidFill>
                    <a:srgbClr val="7F7F7F"/>
                  </a:solidFill>
                  <a:latin typeface="Broadway" pitchFamily="82" charset="0"/>
                  <a:cs typeface="Arial" pitchFamily="34" charset="0"/>
                </a:rPr>
                <a:t>2</a:t>
              </a:r>
              <a:endParaRPr lang="zh-CN" altLang="en-US" sz="2800" dirty="0">
                <a:solidFill>
                  <a:srgbClr val="7F7F7F"/>
                </a:solidFill>
                <a:latin typeface="Broadway" pitchFamily="82" charset="0"/>
                <a:ea typeface="宋体" pitchFamily="2" charset="-122"/>
              </a:endParaRPr>
            </a:p>
          </p:txBody>
        </p:sp>
        <p:sp>
          <p:nvSpPr>
            <p:cNvPr id="24" name="TextBox 7177"/>
            <p:cNvSpPr txBox="1">
              <a:spLocks noChangeArrowheads="1"/>
            </p:cNvSpPr>
            <p:nvPr/>
          </p:nvSpPr>
          <p:spPr bwMode="auto">
            <a:xfrm>
              <a:off x="4122339" y="1837998"/>
              <a:ext cx="9433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1400" dirty="0" smtClean="0">
                  <a:solidFill>
                    <a:srgbClr val="7F7F7F"/>
                  </a:solidFill>
                  <a:latin typeface="Broadway" pitchFamily="82" charset="0"/>
                  <a:cs typeface="Arial" pitchFamily="34" charset="0"/>
                </a:rPr>
                <a:t>Part  </a:t>
              </a:r>
              <a:r>
                <a:rPr lang="en-US" altLang="zh-CN" sz="2800" dirty="0" smtClean="0">
                  <a:solidFill>
                    <a:srgbClr val="7F7F7F"/>
                  </a:solidFill>
                  <a:latin typeface="Broadway" pitchFamily="82" charset="0"/>
                  <a:cs typeface="Arial" pitchFamily="34" charset="0"/>
                </a:rPr>
                <a:t>3</a:t>
              </a:r>
              <a:endParaRPr lang="zh-CN" altLang="en-US" sz="2800" dirty="0">
                <a:solidFill>
                  <a:srgbClr val="7F7F7F"/>
                </a:solidFill>
                <a:latin typeface="Broadway" pitchFamily="82" charset="0"/>
                <a:ea typeface="宋体" pitchFamily="2" charset="-122"/>
              </a:endParaRPr>
            </a:p>
          </p:txBody>
        </p:sp>
        <p:sp>
          <p:nvSpPr>
            <p:cNvPr id="25" name="TextBox 7177"/>
            <p:cNvSpPr txBox="1">
              <a:spLocks noChangeArrowheads="1"/>
            </p:cNvSpPr>
            <p:nvPr/>
          </p:nvSpPr>
          <p:spPr bwMode="auto">
            <a:xfrm>
              <a:off x="5307806" y="1837998"/>
              <a:ext cx="9433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1400" dirty="0" smtClean="0">
                  <a:solidFill>
                    <a:srgbClr val="7F7F7F"/>
                  </a:solidFill>
                  <a:latin typeface="Broadway" pitchFamily="82" charset="0"/>
                  <a:cs typeface="Arial" pitchFamily="34" charset="0"/>
                </a:rPr>
                <a:t>Part  </a:t>
              </a:r>
              <a:r>
                <a:rPr lang="en-US" altLang="zh-CN" sz="2800" dirty="0" smtClean="0">
                  <a:solidFill>
                    <a:srgbClr val="7F7F7F"/>
                  </a:solidFill>
                  <a:latin typeface="Broadway" pitchFamily="82" charset="0"/>
                  <a:cs typeface="Arial" pitchFamily="34" charset="0"/>
                </a:rPr>
                <a:t>4</a:t>
              </a:r>
              <a:endParaRPr lang="zh-CN" altLang="en-US" sz="1400" dirty="0">
                <a:solidFill>
                  <a:srgbClr val="7F7F7F"/>
                </a:solidFill>
                <a:latin typeface="Broadway" pitchFamily="82" charset="0"/>
                <a:ea typeface="宋体" pitchFamily="2" charset="-122"/>
              </a:endParaRPr>
            </a:p>
          </p:txBody>
        </p:sp>
        <p:sp>
          <p:nvSpPr>
            <p:cNvPr id="26" name="矩形 28"/>
            <p:cNvSpPr>
              <a:spLocks noChangeArrowheads="1"/>
            </p:cNvSpPr>
            <p:nvPr/>
          </p:nvSpPr>
          <p:spPr bwMode="auto">
            <a:xfrm>
              <a:off x="1539874" y="2552700"/>
              <a:ext cx="945058" cy="3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000" b="1" dirty="0">
                  <a:solidFill>
                    <a:srgbClr val="FFFFFF"/>
                  </a:solidFill>
                  <a:latin typeface="微软雅黑" pitchFamily="34" charset="-122"/>
                  <a:ea typeface="微软雅黑" pitchFamily="34" charset="-122"/>
                </a:rPr>
                <a:t>企业历程</a:t>
              </a:r>
            </a:p>
          </p:txBody>
        </p:sp>
      </p:grpSp>
      <p:pic>
        <p:nvPicPr>
          <p:cNvPr id="3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338002"/>
            <a:ext cx="2411761" cy="721580"/>
          </a:xfrm>
          <a:prstGeom prst="rect">
            <a:avLst/>
          </a:prstGeom>
          <a:ln>
            <a:noFill/>
          </a:ln>
          <a:effectLst>
            <a:reflection blurRad="6350" stA="50000" endA="300" endPos="55000" dir="5400000" sy="-100000" algn="bl" rotWithShape="0"/>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 name="组合 31"/>
          <p:cNvGrpSpPr/>
          <p:nvPr/>
        </p:nvGrpSpPr>
        <p:grpSpPr>
          <a:xfrm>
            <a:off x="0" y="4731990"/>
            <a:ext cx="9144000" cy="523220"/>
            <a:chOff x="0" y="4731990"/>
            <a:chExt cx="9144000" cy="523220"/>
          </a:xfrm>
          <a:effectLst>
            <a:outerShdw blurRad="63500" sx="102000" sy="102000" algn="ctr" rotWithShape="0">
              <a:prstClr val="black">
                <a:alpha val="40000"/>
              </a:prstClr>
            </a:outerShdw>
          </a:effectLst>
        </p:grpSpPr>
        <p:sp>
          <p:nvSpPr>
            <p:cNvPr id="33" name="TextBox 32"/>
            <p:cNvSpPr txBox="1"/>
            <p:nvPr/>
          </p:nvSpPr>
          <p:spPr>
            <a:xfrm>
              <a:off x="6509676" y="4731990"/>
              <a:ext cx="1715077" cy="523220"/>
            </a:xfrm>
            <a:prstGeom prst="rect">
              <a:avLst/>
            </a:prstGeom>
            <a:noFill/>
          </p:spPr>
          <p:txBody>
            <a:bodyPr wrap="square" rtlCol="0">
              <a:spAutoFit/>
            </a:bodyPr>
            <a:lstStyle/>
            <a:p>
              <a:r>
                <a:rPr lang="zh-CN" altLang="en-US" sz="2800" b="1" dirty="0" smtClean="0">
                  <a:solidFill>
                    <a:schemeClr val="tx1">
                      <a:lumMod val="50000"/>
                      <a:lumOff val="50000"/>
                    </a:schemeClr>
                  </a:solidFill>
                  <a:latin typeface="微软雅黑" pitchFamily="34" charset="-122"/>
                  <a:ea typeface="微软雅黑" pitchFamily="34" charset="-122"/>
                </a:rPr>
                <a:t>万泰建设</a:t>
              </a:r>
              <a:endParaRPr lang="zh-CN" altLang="en-US" sz="2800" b="1" dirty="0">
                <a:solidFill>
                  <a:schemeClr val="tx1">
                    <a:lumMod val="50000"/>
                    <a:lumOff val="50000"/>
                  </a:schemeClr>
                </a:solidFill>
                <a:latin typeface="微软雅黑" pitchFamily="34" charset="-122"/>
                <a:ea typeface="微软雅黑" pitchFamily="34" charset="-122"/>
              </a:endParaRPr>
            </a:p>
          </p:txBody>
        </p:sp>
        <p:grpSp>
          <p:nvGrpSpPr>
            <p:cNvPr id="34" name="组合 33"/>
            <p:cNvGrpSpPr/>
            <p:nvPr/>
          </p:nvGrpSpPr>
          <p:grpSpPr>
            <a:xfrm>
              <a:off x="0" y="4833605"/>
              <a:ext cx="9144000" cy="330425"/>
              <a:chOff x="0" y="6444822"/>
              <a:chExt cx="9144000" cy="440567"/>
            </a:xfrm>
          </p:grpSpPr>
          <p:sp>
            <p:nvSpPr>
              <p:cNvPr id="35" name="矩形 34"/>
              <p:cNvSpPr/>
              <p:nvPr/>
            </p:nvSpPr>
            <p:spPr>
              <a:xfrm>
                <a:off x="0" y="6472211"/>
                <a:ext cx="6509675"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8141472" y="6444822"/>
                <a:ext cx="534984" cy="413178"/>
                <a:chOff x="8072352" y="6444822"/>
                <a:chExt cx="534984" cy="413178"/>
              </a:xfrm>
            </p:grpSpPr>
            <p:sp>
              <p:nvSpPr>
                <p:cNvPr id="38" name="矩形 37"/>
                <p:cNvSpPr/>
                <p:nvPr/>
              </p:nvSpPr>
              <p:spPr>
                <a:xfrm>
                  <a:off x="8072352" y="6444822"/>
                  <a:ext cx="45719"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148701" y="6444822"/>
                  <a:ext cx="72008"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8251339" y="6444822"/>
                  <a:ext cx="106455"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8388424" y="6444822"/>
                  <a:ext cx="218912"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矩形 36"/>
              <p:cNvSpPr/>
              <p:nvPr/>
            </p:nvSpPr>
            <p:spPr>
              <a:xfrm>
                <a:off x="8723986" y="6444822"/>
                <a:ext cx="420014"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3110163993"/>
      </p:ext>
    </p:extLst>
  </p:cSld>
  <p:clrMapOvr>
    <a:masterClrMapping/>
  </p:clrMapOvr>
  <mc:AlternateContent xmlns:mc="http://schemas.openxmlformats.org/markup-compatibility/2006" xmlns:p14="http://schemas.microsoft.com/office/powerpoint/2010/main">
    <mc:Choice Requires="p14">
      <p:transition spd="slow" p14:dur="2500" advClick="0" advTm="500">
        <p:checker/>
      </p:transition>
    </mc:Choice>
    <mc:Fallback xmlns="">
      <p:transition spd="slow" advClick="0" advTm="500">
        <p:checker/>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074" name="Group 2"/>
          <p:cNvGrpSpPr>
            <a:grpSpLocks/>
          </p:cNvGrpSpPr>
          <p:nvPr/>
        </p:nvGrpSpPr>
        <p:grpSpPr bwMode="auto">
          <a:xfrm>
            <a:off x="1143000" y="0"/>
            <a:ext cx="6350080" cy="5143500"/>
            <a:chOff x="0" y="0"/>
            <a:chExt cx="13333" cy="10800"/>
          </a:xfrm>
        </p:grpSpPr>
        <p:sp>
          <p:nvSpPr>
            <p:cNvPr id="3075" name="矩形 4"/>
            <p:cNvSpPr>
              <a:spLocks noChangeArrowheads="1"/>
            </p:cNvSpPr>
            <p:nvPr/>
          </p:nvSpPr>
          <p:spPr bwMode="auto">
            <a:xfrm>
              <a:off x="0" y="0"/>
              <a:ext cx="12669" cy="1163"/>
            </a:xfrm>
            <a:prstGeom prst="rect">
              <a:avLst/>
            </a:prstGeom>
            <a:solidFill>
              <a:srgbClr val="C3D69B">
                <a:alpha val="64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buFont typeface="Arial" panose="020B0604020202020204" pitchFamily="34" charset="0"/>
                <a:buNone/>
              </a:pPr>
              <a:r>
                <a:rPr lang="zh-CN" altLang="en-US" sz="3000" b="1">
                  <a:solidFill>
                    <a:srgbClr val="000000"/>
                  </a:solidFill>
                  <a:latin typeface="微软雅黑" panose="020B0503020204020204" pitchFamily="34" charset="-122"/>
                  <a:ea typeface="微软雅黑" panose="020B0503020204020204" pitchFamily="34" charset="-122"/>
                </a:rPr>
                <a:t>欢迎访问PPT之家--- eeppt.com </a:t>
              </a:r>
              <a:endParaRPr lang="en-US" sz="3000" b="1">
                <a:solidFill>
                  <a:srgbClr val="000000"/>
                </a:solidFill>
                <a:latin typeface="微软雅黑" panose="020B0503020204020204" pitchFamily="34" charset="-122"/>
                <a:ea typeface="微软雅黑" panose="020B0503020204020204" pitchFamily="34" charset="-122"/>
              </a:endParaRPr>
            </a:p>
          </p:txBody>
        </p:sp>
        <p:pic>
          <p:nvPicPr>
            <p:cNvPr id="3076" name="Picture 4" descr="http://www.elixirinteractive.com/LookFeel/elixirinteractive.com/images/headers/brand-awareness.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00"/>
              <a:ext cx="13333" cy="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7"/>
            <p:cNvSpPr txBox="1">
              <a:spLocks noChangeArrowheads="1"/>
            </p:cNvSpPr>
            <p:nvPr/>
          </p:nvSpPr>
          <p:spPr bwMode="auto">
            <a:xfrm rot="20927010">
              <a:off x="3005" y="5596"/>
              <a:ext cx="7350" cy="1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ts val="1350"/>
                </a:spcBef>
                <a:spcAft>
                  <a:spcPct val="0"/>
                </a:spcAft>
              </a:pPr>
              <a:r>
                <a:rPr lang="zh-CN" altLang="en-US" sz="2400" b="1">
                  <a:solidFill>
                    <a:srgbClr val="0070C0"/>
                  </a:solidFill>
                  <a:latin typeface="微软雅黑" panose="020B0503020204020204" pitchFamily="34" charset="-122"/>
                  <a:ea typeface="微软雅黑" panose="020B0503020204020204" pitchFamily="34" charset="-122"/>
                </a:rPr>
                <a:t>免费ppt模板下载</a:t>
              </a:r>
              <a:r>
                <a:rPr lang="en-US" sz="2400" b="1">
                  <a:solidFill>
                    <a:srgbClr val="000000"/>
                  </a:solidFill>
                  <a:latin typeface="微软雅黑" panose="020B0503020204020204" pitchFamily="34" charset="-122"/>
                  <a:ea typeface="微软雅黑" panose="020B0503020204020204" pitchFamily="34" charset="-122"/>
                  <a:hlinkClick r:id="rId2"/>
                </a:rPr>
                <a:t>www.</a:t>
              </a:r>
              <a:r>
                <a:rPr lang="zh-CN" altLang="en-US" sz="2400" b="1">
                  <a:solidFill>
                    <a:srgbClr val="000000"/>
                  </a:solidFill>
                  <a:latin typeface="微软雅黑" panose="020B0503020204020204" pitchFamily="34" charset="-122"/>
                  <a:ea typeface="微软雅黑" panose="020B0503020204020204" pitchFamily="34" charset="-122"/>
                  <a:hlinkClick r:id="rId2"/>
                </a:rPr>
                <a:t>eeppt</a:t>
              </a:r>
              <a:r>
                <a:rPr lang="en-US" sz="2400" b="1">
                  <a:solidFill>
                    <a:srgbClr val="000000"/>
                  </a:solidFill>
                  <a:latin typeface="微软雅黑" panose="020B0503020204020204" pitchFamily="34" charset="-122"/>
                  <a:ea typeface="微软雅黑" panose="020B0503020204020204" pitchFamily="34" charset="-122"/>
                  <a:hlinkClick r:id="rId2"/>
                </a:rPr>
                <a:t>.com</a:t>
              </a:r>
              <a:endParaRPr lang="en-US" sz="2400" b="1">
                <a:solidFill>
                  <a:srgbClr val="00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2050444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48523" y="982788"/>
            <a:ext cx="6812346" cy="3101130"/>
            <a:chOff x="1539874" y="1837998"/>
            <a:chExt cx="5318126" cy="2420928"/>
          </a:xfrm>
        </p:grpSpPr>
        <p:sp>
          <p:nvSpPr>
            <p:cNvPr id="5" name="矩形 1"/>
            <p:cNvSpPr>
              <a:spLocks noChangeArrowheads="1"/>
            </p:cNvSpPr>
            <p:nvPr/>
          </p:nvSpPr>
          <p:spPr bwMode="auto">
            <a:xfrm>
              <a:off x="1540668" y="2493963"/>
              <a:ext cx="1246188" cy="1498600"/>
            </a:xfrm>
            <a:prstGeom prst="rect">
              <a:avLst/>
            </a:prstGeom>
            <a:solidFill>
              <a:srgbClr val="00B0F0"/>
            </a:solidFill>
            <a:ln>
              <a:noFill/>
            </a:ln>
            <a:effectLst>
              <a:outerShdw blurRad="63500" sx="102000" sy="102000" algn="ctr" rotWithShape="0">
                <a:prstClr val="black">
                  <a:alpha val="40000"/>
                </a:prstClr>
              </a:outerShdw>
            </a:effectLst>
          </p:spPr>
          <p:txBody>
            <a:bodyPr anchor="ctr"/>
            <a:lstStyle/>
            <a:p>
              <a:endParaRPr lang="zh-CN" altLang="en-US">
                <a:solidFill>
                  <a:srgbClr val="FFFFFF"/>
                </a:solidFill>
                <a:latin typeface="Franklin Gothic Medium" pitchFamily="34" charset="0"/>
              </a:endParaRPr>
            </a:p>
          </p:txBody>
        </p:sp>
        <p:sp>
          <p:nvSpPr>
            <p:cNvPr id="6" name="矩形 21"/>
            <p:cNvSpPr>
              <a:spLocks noChangeArrowheads="1"/>
            </p:cNvSpPr>
            <p:nvPr/>
          </p:nvSpPr>
          <p:spPr bwMode="auto">
            <a:xfrm>
              <a:off x="2801143" y="2493963"/>
              <a:ext cx="1246188" cy="1498600"/>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p:spPr>
          <p:txBody>
            <a:bodyPr anchor="ctr"/>
            <a:lstStyle/>
            <a:p>
              <a:endParaRPr lang="zh-CN" altLang="en-US">
                <a:solidFill>
                  <a:srgbClr val="FFFFFF"/>
                </a:solidFill>
                <a:latin typeface="Franklin Gothic Medium" pitchFamily="34" charset="0"/>
              </a:endParaRPr>
            </a:p>
          </p:txBody>
        </p:sp>
        <p:sp>
          <p:nvSpPr>
            <p:cNvPr id="7" name="矩形 22"/>
            <p:cNvSpPr>
              <a:spLocks noChangeArrowheads="1"/>
            </p:cNvSpPr>
            <p:nvPr/>
          </p:nvSpPr>
          <p:spPr bwMode="auto">
            <a:xfrm>
              <a:off x="4060031" y="2493963"/>
              <a:ext cx="1247775" cy="1498600"/>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p:spPr>
          <p:txBody>
            <a:bodyPr anchor="ctr"/>
            <a:lstStyle/>
            <a:p>
              <a:endParaRPr lang="zh-CN" altLang="en-US">
                <a:solidFill>
                  <a:srgbClr val="FFFFFF"/>
                </a:solidFill>
                <a:latin typeface="Franklin Gothic Medium" pitchFamily="34" charset="0"/>
              </a:endParaRPr>
            </a:p>
          </p:txBody>
        </p:sp>
        <p:sp>
          <p:nvSpPr>
            <p:cNvPr id="8" name="矩形 23"/>
            <p:cNvSpPr>
              <a:spLocks noChangeArrowheads="1"/>
            </p:cNvSpPr>
            <p:nvPr/>
          </p:nvSpPr>
          <p:spPr bwMode="auto">
            <a:xfrm>
              <a:off x="5320506" y="2493963"/>
              <a:ext cx="1247775" cy="1498600"/>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p:spPr>
          <p:txBody>
            <a:bodyPr anchor="ctr"/>
            <a:lstStyle/>
            <a:p>
              <a:endParaRPr lang="zh-CN" altLang="en-US">
                <a:solidFill>
                  <a:srgbClr val="FFFFFF"/>
                </a:solidFill>
                <a:latin typeface="Franklin Gothic Medium" pitchFamily="34" charset="0"/>
              </a:endParaRPr>
            </a:p>
          </p:txBody>
        </p:sp>
        <p:sp>
          <p:nvSpPr>
            <p:cNvPr id="9" name="矩形 28"/>
            <p:cNvSpPr>
              <a:spLocks noChangeArrowheads="1"/>
            </p:cNvSpPr>
            <p:nvPr/>
          </p:nvSpPr>
          <p:spPr bwMode="auto">
            <a:xfrm>
              <a:off x="2809081" y="2514600"/>
              <a:ext cx="945058" cy="3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企业文化</a:t>
              </a:r>
              <a:endParaRPr lang="zh-CN" altLang="en-US" sz="2000" b="1" dirty="0">
                <a:solidFill>
                  <a:srgbClr val="FFFFFF"/>
                </a:solidFill>
                <a:latin typeface="微软雅黑" pitchFamily="34" charset="-122"/>
                <a:ea typeface="微软雅黑" pitchFamily="34" charset="-122"/>
              </a:endParaRPr>
            </a:p>
          </p:txBody>
        </p:sp>
        <p:sp>
          <p:nvSpPr>
            <p:cNvPr id="10" name="矩形 29"/>
            <p:cNvSpPr>
              <a:spLocks noChangeArrowheads="1"/>
            </p:cNvSpPr>
            <p:nvPr/>
          </p:nvSpPr>
          <p:spPr bwMode="auto">
            <a:xfrm>
              <a:off x="4069556" y="2514600"/>
              <a:ext cx="945058" cy="3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企业愿景</a:t>
              </a:r>
              <a:endParaRPr lang="zh-CN" altLang="en-US" sz="2000" b="1" dirty="0">
                <a:solidFill>
                  <a:srgbClr val="FFFFFF"/>
                </a:solidFill>
                <a:latin typeface="微软雅黑" pitchFamily="34" charset="-122"/>
                <a:ea typeface="微软雅黑" pitchFamily="34" charset="-122"/>
              </a:endParaRPr>
            </a:p>
          </p:txBody>
        </p:sp>
        <p:sp>
          <p:nvSpPr>
            <p:cNvPr id="11" name="矩形 30"/>
            <p:cNvSpPr>
              <a:spLocks noChangeArrowheads="1"/>
            </p:cNvSpPr>
            <p:nvPr/>
          </p:nvSpPr>
          <p:spPr bwMode="auto">
            <a:xfrm>
              <a:off x="5330031" y="2514600"/>
              <a:ext cx="945058" cy="3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企业</a:t>
              </a:r>
              <a:r>
                <a:rPr lang="zh-CN" altLang="en-US" sz="2000" b="1" dirty="0">
                  <a:solidFill>
                    <a:srgbClr val="FFFFFF"/>
                  </a:solidFill>
                  <a:latin typeface="微软雅黑" pitchFamily="34" charset="-122"/>
                  <a:ea typeface="微软雅黑" pitchFamily="34" charset="-122"/>
                </a:rPr>
                <a:t>口碑</a:t>
              </a:r>
            </a:p>
          </p:txBody>
        </p:sp>
        <p:sp>
          <p:nvSpPr>
            <p:cNvPr id="12" name="TextBox 20"/>
            <p:cNvSpPr txBox="1">
              <a:spLocks noChangeArrowheads="1"/>
            </p:cNvSpPr>
            <p:nvPr/>
          </p:nvSpPr>
          <p:spPr bwMode="auto">
            <a:xfrm>
              <a:off x="2207418" y="3243263"/>
              <a:ext cx="68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6000" dirty="0">
                  <a:latin typeface="Broadway" pitchFamily="82" charset="0"/>
                  <a:cs typeface="Arial" pitchFamily="34" charset="0"/>
                </a:rPr>
                <a:t>1</a:t>
              </a:r>
              <a:endParaRPr lang="zh-CN" altLang="en-US" sz="6000" dirty="0">
                <a:latin typeface="Broadway" pitchFamily="82" charset="0"/>
                <a:ea typeface="宋体" pitchFamily="2" charset="-122"/>
              </a:endParaRPr>
            </a:p>
          </p:txBody>
        </p:sp>
        <p:cxnSp>
          <p:nvCxnSpPr>
            <p:cNvPr id="13" name="直接连接符 7167"/>
            <p:cNvCxnSpPr>
              <a:cxnSpLocks noChangeShapeType="1"/>
            </p:cNvCxnSpPr>
            <p:nvPr/>
          </p:nvCxnSpPr>
          <p:spPr bwMode="auto">
            <a:xfrm>
              <a:off x="1562893" y="2373313"/>
              <a:ext cx="5295107" cy="0"/>
            </a:xfrm>
            <a:prstGeom prst="line">
              <a:avLst/>
            </a:prstGeom>
            <a:noFill/>
            <a:ln w="9525">
              <a:solidFill>
                <a:srgbClr val="7F7F7F"/>
              </a:solidFill>
              <a:round/>
              <a:headEnd/>
              <a:tailEnd/>
            </a:ln>
            <a:extLst>
              <a:ext uri="{909E8E84-426E-40DD-AFC4-6F175D3DCCD1}">
                <a14:hiddenFill xmlns:a14="http://schemas.microsoft.com/office/drawing/2010/main">
                  <a:noFill/>
                </a14:hiddenFill>
              </a:ext>
            </a:extLst>
          </p:spPr>
        </p:cxnSp>
        <p:sp>
          <p:nvSpPr>
            <p:cNvPr id="14" name="TextBox 38"/>
            <p:cNvSpPr txBox="1">
              <a:spLocks noChangeArrowheads="1"/>
            </p:cNvSpPr>
            <p:nvPr/>
          </p:nvSpPr>
          <p:spPr bwMode="auto">
            <a:xfrm>
              <a:off x="3479006" y="3243263"/>
              <a:ext cx="68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6000" dirty="0">
                  <a:latin typeface="Broadway" pitchFamily="82" charset="0"/>
                  <a:cs typeface="Arial" pitchFamily="34" charset="0"/>
                </a:rPr>
                <a:t>2</a:t>
              </a:r>
              <a:endParaRPr lang="zh-CN" altLang="en-US" sz="6000" dirty="0">
                <a:latin typeface="Broadway" pitchFamily="82" charset="0"/>
                <a:ea typeface="宋体" pitchFamily="2" charset="-122"/>
              </a:endParaRPr>
            </a:p>
          </p:txBody>
        </p:sp>
        <p:sp>
          <p:nvSpPr>
            <p:cNvPr id="15" name="TextBox 39"/>
            <p:cNvSpPr txBox="1">
              <a:spLocks noChangeArrowheads="1"/>
            </p:cNvSpPr>
            <p:nvPr/>
          </p:nvSpPr>
          <p:spPr bwMode="auto">
            <a:xfrm>
              <a:off x="4750593" y="3243263"/>
              <a:ext cx="68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6000" dirty="0">
                  <a:latin typeface="Broadway" pitchFamily="82" charset="0"/>
                  <a:cs typeface="Arial" pitchFamily="34" charset="0"/>
                </a:rPr>
                <a:t>3</a:t>
              </a:r>
              <a:endParaRPr lang="zh-CN" altLang="en-US" sz="6000" dirty="0">
                <a:latin typeface="Broadway" pitchFamily="82" charset="0"/>
                <a:ea typeface="宋体" pitchFamily="2" charset="-122"/>
              </a:endParaRPr>
            </a:p>
          </p:txBody>
        </p:sp>
        <p:sp>
          <p:nvSpPr>
            <p:cNvPr id="16" name="TextBox 40"/>
            <p:cNvSpPr txBox="1">
              <a:spLocks noChangeArrowheads="1"/>
            </p:cNvSpPr>
            <p:nvPr/>
          </p:nvSpPr>
          <p:spPr bwMode="auto">
            <a:xfrm>
              <a:off x="5944393" y="3243263"/>
              <a:ext cx="68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6000" dirty="0">
                  <a:latin typeface="Broadway" pitchFamily="82" charset="0"/>
                  <a:cs typeface="Arial" pitchFamily="34" charset="0"/>
                </a:rPr>
                <a:t>4</a:t>
              </a:r>
              <a:endParaRPr lang="zh-CN" altLang="en-US" sz="6000" dirty="0">
                <a:latin typeface="Broadway" pitchFamily="82" charset="0"/>
                <a:ea typeface="宋体" pitchFamily="2" charset="-122"/>
              </a:endParaRPr>
            </a:p>
          </p:txBody>
        </p:sp>
        <p:cxnSp>
          <p:nvCxnSpPr>
            <p:cNvPr id="17" name="直接连接符 7172"/>
            <p:cNvCxnSpPr>
              <a:cxnSpLocks noChangeShapeType="1"/>
            </p:cNvCxnSpPr>
            <p:nvPr/>
          </p:nvCxnSpPr>
          <p:spPr bwMode="auto">
            <a:xfrm>
              <a:off x="1562893" y="2217738"/>
              <a:ext cx="0" cy="209550"/>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cxnSp>
        <p:cxnSp>
          <p:nvCxnSpPr>
            <p:cNvPr id="18" name="直接连接符 50"/>
            <p:cNvCxnSpPr>
              <a:cxnSpLocks noChangeShapeType="1"/>
            </p:cNvCxnSpPr>
            <p:nvPr/>
          </p:nvCxnSpPr>
          <p:spPr bwMode="auto">
            <a:xfrm>
              <a:off x="2817018" y="2217738"/>
              <a:ext cx="0" cy="209550"/>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cxnSp>
        <p:cxnSp>
          <p:nvCxnSpPr>
            <p:cNvPr id="19" name="直接连接符 51"/>
            <p:cNvCxnSpPr>
              <a:cxnSpLocks noChangeShapeType="1"/>
            </p:cNvCxnSpPr>
            <p:nvPr/>
          </p:nvCxnSpPr>
          <p:spPr bwMode="auto">
            <a:xfrm>
              <a:off x="4071143" y="2217738"/>
              <a:ext cx="0" cy="209550"/>
            </a:xfrm>
            <a:prstGeom prst="line">
              <a:avLst/>
            </a:prstGeom>
            <a:noFill/>
            <a:ln w="9525">
              <a:solidFill>
                <a:srgbClr val="7F7F7F"/>
              </a:solidFill>
              <a:round/>
              <a:headEnd/>
              <a:tailEnd/>
            </a:ln>
            <a:extLst>
              <a:ext uri="{909E8E84-426E-40DD-AFC4-6F175D3DCCD1}">
                <a14:hiddenFill xmlns:a14="http://schemas.microsoft.com/office/drawing/2010/main">
                  <a:noFill/>
                </a14:hiddenFill>
              </a:ext>
            </a:extLst>
          </p:spPr>
        </p:cxnSp>
        <p:cxnSp>
          <p:nvCxnSpPr>
            <p:cNvPr id="20" name="直接连接符 52"/>
            <p:cNvCxnSpPr>
              <a:cxnSpLocks noChangeShapeType="1"/>
            </p:cNvCxnSpPr>
            <p:nvPr/>
          </p:nvCxnSpPr>
          <p:spPr bwMode="auto">
            <a:xfrm>
              <a:off x="5325268" y="2217738"/>
              <a:ext cx="0" cy="209550"/>
            </a:xfrm>
            <a:prstGeom prst="line">
              <a:avLst/>
            </a:prstGeom>
            <a:noFill/>
            <a:ln w="9525">
              <a:solidFill>
                <a:srgbClr val="7F7F7F"/>
              </a:solidFill>
              <a:round/>
              <a:headEnd/>
              <a:tailEnd/>
            </a:ln>
            <a:extLst>
              <a:ext uri="{909E8E84-426E-40DD-AFC4-6F175D3DCCD1}">
                <a14:hiddenFill xmlns:a14="http://schemas.microsoft.com/office/drawing/2010/main">
                  <a:noFill/>
                </a14:hiddenFill>
              </a:ext>
            </a:extLst>
          </p:spPr>
        </p:cxnSp>
        <p:cxnSp>
          <p:nvCxnSpPr>
            <p:cNvPr id="21" name="直接连接符 53"/>
            <p:cNvCxnSpPr>
              <a:cxnSpLocks noChangeShapeType="1"/>
            </p:cNvCxnSpPr>
            <p:nvPr/>
          </p:nvCxnSpPr>
          <p:spPr bwMode="auto">
            <a:xfrm>
              <a:off x="6579393" y="2217738"/>
              <a:ext cx="0" cy="209550"/>
            </a:xfrm>
            <a:prstGeom prst="line">
              <a:avLst/>
            </a:prstGeom>
            <a:noFill/>
            <a:ln w="9525">
              <a:solidFill>
                <a:srgbClr val="7F7F7F"/>
              </a:solidFill>
              <a:round/>
              <a:headEnd/>
              <a:tailEnd/>
            </a:ln>
            <a:extLst>
              <a:ext uri="{909E8E84-426E-40DD-AFC4-6F175D3DCCD1}">
                <a14:hiddenFill xmlns:a14="http://schemas.microsoft.com/office/drawing/2010/main">
                  <a:noFill/>
                </a14:hiddenFill>
              </a:ext>
            </a:extLst>
          </p:spPr>
        </p:cxnSp>
        <p:sp>
          <p:nvSpPr>
            <p:cNvPr id="22" name="TextBox 7177"/>
            <p:cNvSpPr txBox="1">
              <a:spLocks noChangeArrowheads="1"/>
            </p:cNvSpPr>
            <p:nvPr/>
          </p:nvSpPr>
          <p:spPr bwMode="auto">
            <a:xfrm>
              <a:off x="1562893" y="1837998"/>
              <a:ext cx="771463" cy="4084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1400" dirty="0" smtClean="0">
                  <a:solidFill>
                    <a:srgbClr val="00B0F0"/>
                  </a:solidFill>
                  <a:latin typeface="Broadway" pitchFamily="82" charset="0"/>
                  <a:cs typeface="Arial" pitchFamily="34" charset="0"/>
                </a:rPr>
                <a:t>Part   </a:t>
              </a:r>
              <a:r>
                <a:rPr lang="en-US" altLang="zh-CN" sz="2800" dirty="0" smtClean="0">
                  <a:solidFill>
                    <a:srgbClr val="00B0F0"/>
                  </a:solidFill>
                  <a:latin typeface="Broadway" pitchFamily="82" charset="0"/>
                  <a:cs typeface="Arial" pitchFamily="34" charset="0"/>
                </a:rPr>
                <a:t>1</a:t>
              </a:r>
              <a:endParaRPr lang="zh-CN" altLang="en-US" sz="2800" dirty="0">
                <a:solidFill>
                  <a:srgbClr val="00B0F0"/>
                </a:solidFill>
                <a:latin typeface="Broadway" pitchFamily="82" charset="0"/>
                <a:ea typeface="宋体" pitchFamily="2" charset="-122"/>
              </a:endParaRPr>
            </a:p>
          </p:txBody>
        </p:sp>
        <p:sp>
          <p:nvSpPr>
            <p:cNvPr id="23" name="TextBox 7177"/>
            <p:cNvSpPr txBox="1">
              <a:spLocks noChangeArrowheads="1"/>
            </p:cNvSpPr>
            <p:nvPr/>
          </p:nvSpPr>
          <p:spPr bwMode="auto">
            <a:xfrm>
              <a:off x="2843808" y="1837998"/>
              <a:ext cx="9882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1400" dirty="0" smtClean="0">
                  <a:solidFill>
                    <a:srgbClr val="7F7F7F"/>
                  </a:solidFill>
                  <a:latin typeface="Broadway" pitchFamily="82" charset="0"/>
                  <a:cs typeface="Arial" pitchFamily="34" charset="0"/>
                </a:rPr>
                <a:t>Part   </a:t>
              </a:r>
              <a:r>
                <a:rPr lang="en-US" altLang="zh-CN" sz="2800" dirty="0" smtClean="0">
                  <a:solidFill>
                    <a:srgbClr val="7F7F7F"/>
                  </a:solidFill>
                  <a:latin typeface="Broadway" pitchFamily="82" charset="0"/>
                  <a:cs typeface="Arial" pitchFamily="34" charset="0"/>
                </a:rPr>
                <a:t>2</a:t>
              </a:r>
              <a:endParaRPr lang="zh-CN" altLang="en-US" sz="2800" dirty="0">
                <a:solidFill>
                  <a:srgbClr val="7F7F7F"/>
                </a:solidFill>
                <a:latin typeface="Broadway" pitchFamily="82" charset="0"/>
                <a:ea typeface="宋体" pitchFamily="2" charset="-122"/>
              </a:endParaRPr>
            </a:p>
          </p:txBody>
        </p:sp>
        <p:sp>
          <p:nvSpPr>
            <p:cNvPr id="24" name="TextBox 7177"/>
            <p:cNvSpPr txBox="1">
              <a:spLocks noChangeArrowheads="1"/>
            </p:cNvSpPr>
            <p:nvPr/>
          </p:nvSpPr>
          <p:spPr bwMode="auto">
            <a:xfrm>
              <a:off x="4122339" y="1837998"/>
              <a:ext cx="9433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1400" dirty="0" smtClean="0">
                  <a:solidFill>
                    <a:srgbClr val="7F7F7F"/>
                  </a:solidFill>
                  <a:latin typeface="Broadway" pitchFamily="82" charset="0"/>
                  <a:cs typeface="Arial" pitchFamily="34" charset="0"/>
                </a:rPr>
                <a:t>Part  </a:t>
              </a:r>
              <a:r>
                <a:rPr lang="en-US" altLang="zh-CN" sz="2800" dirty="0" smtClean="0">
                  <a:solidFill>
                    <a:srgbClr val="7F7F7F"/>
                  </a:solidFill>
                  <a:latin typeface="Broadway" pitchFamily="82" charset="0"/>
                  <a:cs typeface="Arial" pitchFamily="34" charset="0"/>
                </a:rPr>
                <a:t>3</a:t>
              </a:r>
              <a:endParaRPr lang="zh-CN" altLang="en-US" sz="2800" dirty="0">
                <a:solidFill>
                  <a:srgbClr val="7F7F7F"/>
                </a:solidFill>
                <a:latin typeface="Broadway" pitchFamily="82" charset="0"/>
                <a:ea typeface="宋体" pitchFamily="2" charset="-122"/>
              </a:endParaRPr>
            </a:p>
          </p:txBody>
        </p:sp>
        <p:sp>
          <p:nvSpPr>
            <p:cNvPr id="25" name="TextBox 7177"/>
            <p:cNvSpPr txBox="1">
              <a:spLocks noChangeArrowheads="1"/>
            </p:cNvSpPr>
            <p:nvPr/>
          </p:nvSpPr>
          <p:spPr bwMode="auto">
            <a:xfrm>
              <a:off x="5307806" y="1837998"/>
              <a:ext cx="9433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1400" dirty="0" smtClean="0">
                  <a:solidFill>
                    <a:srgbClr val="7F7F7F"/>
                  </a:solidFill>
                  <a:latin typeface="Broadway" pitchFamily="82" charset="0"/>
                  <a:cs typeface="Arial" pitchFamily="34" charset="0"/>
                </a:rPr>
                <a:t>Part  </a:t>
              </a:r>
              <a:r>
                <a:rPr lang="en-US" altLang="zh-CN" sz="2800" dirty="0" smtClean="0">
                  <a:solidFill>
                    <a:srgbClr val="7F7F7F"/>
                  </a:solidFill>
                  <a:latin typeface="Broadway" pitchFamily="82" charset="0"/>
                  <a:cs typeface="Arial" pitchFamily="34" charset="0"/>
                </a:rPr>
                <a:t>4</a:t>
              </a:r>
              <a:endParaRPr lang="zh-CN" altLang="en-US" sz="1400" dirty="0">
                <a:solidFill>
                  <a:srgbClr val="7F7F7F"/>
                </a:solidFill>
                <a:latin typeface="Broadway" pitchFamily="82" charset="0"/>
                <a:ea typeface="宋体" pitchFamily="2" charset="-122"/>
              </a:endParaRPr>
            </a:p>
          </p:txBody>
        </p:sp>
        <p:sp>
          <p:nvSpPr>
            <p:cNvPr id="26" name="矩形 28"/>
            <p:cNvSpPr>
              <a:spLocks noChangeArrowheads="1"/>
            </p:cNvSpPr>
            <p:nvPr/>
          </p:nvSpPr>
          <p:spPr bwMode="auto">
            <a:xfrm>
              <a:off x="1539874" y="2552700"/>
              <a:ext cx="945058" cy="3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000" b="1" dirty="0">
                  <a:solidFill>
                    <a:srgbClr val="FFFFFF"/>
                  </a:solidFill>
                  <a:latin typeface="微软雅黑" pitchFamily="34" charset="-122"/>
                  <a:ea typeface="微软雅黑" pitchFamily="34" charset="-122"/>
                </a:rPr>
                <a:t>企业历程</a:t>
              </a:r>
            </a:p>
          </p:txBody>
        </p:sp>
      </p:grpSp>
      <p:pic>
        <p:nvPicPr>
          <p:cNvPr id="2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338002"/>
            <a:ext cx="2411761" cy="721580"/>
          </a:xfrm>
          <a:prstGeom prst="rect">
            <a:avLst/>
          </a:prstGeom>
          <a:ln>
            <a:noFill/>
          </a:ln>
          <a:effectLst>
            <a:reflection blurRad="6350" stA="50000" endA="300" endPos="55000" dir="5400000" sy="-100000" algn="bl" rotWithShape="0"/>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 name="组合 28"/>
          <p:cNvGrpSpPr/>
          <p:nvPr/>
        </p:nvGrpSpPr>
        <p:grpSpPr>
          <a:xfrm>
            <a:off x="0" y="4731990"/>
            <a:ext cx="9144000" cy="523220"/>
            <a:chOff x="0" y="4731990"/>
            <a:chExt cx="9144000" cy="523220"/>
          </a:xfrm>
          <a:effectLst>
            <a:outerShdw blurRad="63500" sx="102000" sy="102000" algn="ctr" rotWithShape="0">
              <a:prstClr val="black">
                <a:alpha val="40000"/>
              </a:prstClr>
            </a:outerShdw>
          </a:effectLst>
        </p:grpSpPr>
        <p:sp>
          <p:nvSpPr>
            <p:cNvPr id="30" name="TextBox 29"/>
            <p:cNvSpPr txBox="1"/>
            <p:nvPr/>
          </p:nvSpPr>
          <p:spPr>
            <a:xfrm>
              <a:off x="6509676" y="4731990"/>
              <a:ext cx="1715077" cy="523220"/>
            </a:xfrm>
            <a:prstGeom prst="rect">
              <a:avLst/>
            </a:prstGeom>
            <a:noFill/>
          </p:spPr>
          <p:txBody>
            <a:bodyPr wrap="square" rtlCol="0">
              <a:spAutoFit/>
            </a:bodyPr>
            <a:lstStyle/>
            <a:p>
              <a:r>
                <a:rPr lang="zh-CN" altLang="en-US" sz="2800" b="1" dirty="0" smtClean="0">
                  <a:solidFill>
                    <a:schemeClr val="tx1">
                      <a:lumMod val="50000"/>
                      <a:lumOff val="50000"/>
                    </a:schemeClr>
                  </a:solidFill>
                  <a:latin typeface="微软雅黑" pitchFamily="34" charset="-122"/>
                  <a:ea typeface="微软雅黑" pitchFamily="34" charset="-122"/>
                </a:rPr>
                <a:t>万泰建设</a:t>
              </a:r>
              <a:endParaRPr lang="zh-CN" altLang="en-US" sz="2800" b="1" dirty="0">
                <a:solidFill>
                  <a:schemeClr val="tx1">
                    <a:lumMod val="50000"/>
                    <a:lumOff val="50000"/>
                  </a:schemeClr>
                </a:solidFill>
                <a:latin typeface="微软雅黑" pitchFamily="34" charset="-122"/>
                <a:ea typeface="微软雅黑" pitchFamily="34" charset="-122"/>
              </a:endParaRPr>
            </a:p>
          </p:txBody>
        </p:sp>
        <p:grpSp>
          <p:nvGrpSpPr>
            <p:cNvPr id="31" name="组合 30"/>
            <p:cNvGrpSpPr/>
            <p:nvPr/>
          </p:nvGrpSpPr>
          <p:grpSpPr>
            <a:xfrm>
              <a:off x="0" y="4833605"/>
              <a:ext cx="9144000" cy="330425"/>
              <a:chOff x="0" y="6444822"/>
              <a:chExt cx="9144000" cy="440567"/>
            </a:xfrm>
          </p:grpSpPr>
          <p:sp>
            <p:nvSpPr>
              <p:cNvPr id="32" name="矩形 31"/>
              <p:cNvSpPr/>
              <p:nvPr/>
            </p:nvSpPr>
            <p:spPr>
              <a:xfrm>
                <a:off x="0" y="6472211"/>
                <a:ext cx="6509675"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8141472" y="6444822"/>
                <a:ext cx="534984" cy="413178"/>
                <a:chOff x="8072352" y="6444822"/>
                <a:chExt cx="534984" cy="413178"/>
              </a:xfrm>
            </p:grpSpPr>
            <p:sp>
              <p:nvSpPr>
                <p:cNvPr id="35" name="矩形 34"/>
                <p:cNvSpPr/>
                <p:nvPr/>
              </p:nvSpPr>
              <p:spPr>
                <a:xfrm>
                  <a:off x="8072352" y="6444822"/>
                  <a:ext cx="45719"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8148701" y="6444822"/>
                  <a:ext cx="72008"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8251339" y="6444822"/>
                  <a:ext cx="106455"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8388424" y="6444822"/>
                  <a:ext cx="218912"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矩形 33"/>
              <p:cNvSpPr/>
              <p:nvPr/>
            </p:nvSpPr>
            <p:spPr>
              <a:xfrm>
                <a:off x="8723986" y="6444822"/>
                <a:ext cx="420014"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1149323349"/>
      </p:ext>
    </p:extLst>
  </p:cSld>
  <p:clrMapOvr>
    <a:masterClrMapping/>
  </p:clrMapOvr>
  <mc:AlternateContent xmlns:mc="http://schemas.openxmlformats.org/markup-compatibility/2006" xmlns:p14="http://schemas.microsoft.com/office/powerpoint/2010/main">
    <mc:Choice Requires="p14">
      <p:transition spd="slow" p14:dur="2500" advClick="0" advTm="500">
        <p:checker/>
      </p:transition>
    </mc:Choice>
    <mc:Fallback xmlns="">
      <p:transition spd="slow" advClick="0" advTm="500">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0" y="4731990"/>
            <a:ext cx="9144000" cy="523220"/>
            <a:chOff x="0" y="4731990"/>
            <a:chExt cx="9144000" cy="523220"/>
          </a:xfrm>
          <a:effectLst>
            <a:outerShdw blurRad="63500" sx="102000" sy="102000" algn="ctr" rotWithShape="0">
              <a:prstClr val="black">
                <a:alpha val="40000"/>
              </a:prstClr>
            </a:outerShdw>
          </a:effectLst>
        </p:grpSpPr>
        <p:sp>
          <p:nvSpPr>
            <p:cNvPr id="30" name="TextBox 29"/>
            <p:cNvSpPr txBox="1"/>
            <p:nvPr/>
          </p:nvSpPr>
          <p:spPr>
            <a:xfrm>
              <a:off x="6509676" y="4731990"/>
              <a:ext cx="1715077" cy="523220"/>
            </a:xfrm>
            <a:prstGeom prst="rect">
              <a:avLst/>
            </a:prstGeom>
            <a:noFill/>
          </p:spPr>
          <p:txBody>
            <a:bodyPr wrap="square" rtlCol="0">
              <a:spAutoFit/>
            </a:bodyPr>
            <a:lstStyle/>
            <a:p>
              <a:r>
                <a:rPr lang="zh-CN" altLang="en-US" sz="2800" b="1" dirty="0" smtClean="0">
                  <a:solidFill>
                    <a:schemeClr val="tx1">
                      <a:lumMod val="50000"/>
                      <a:lumOff val="50000"/>
                    </a:schemeClr>
                  </a:solidFill>
                  <a:latin typeface="微软雅黑" pitchFamily="34" charset="-122"/>
                  <a:ea typeface="微软雅黑" pitchFamily="34" charset="-122"/>
                </a:rPr>
                <a:t>万泰建设</a:t>
              </a:r>
              <a:endParaRPr lang="zh-CN" altLang="en-US" sz="2800" b="1" dirty="0">
                <a:solidFill>
                  <a:schemeClr val="tx1">
                    <a:lumMod val="50000"/>
                    <a:lumOff val="50000"/>
                  </a:schemeClr>
                </a:solidFill>
                <a:latin typeface="微软雅黑" pitchFamily="34" charset="-122"/>
                <a:ea typeface="微软雅黑" pitchFamily="34" charset="-122"/>
              </a:endParaRPr>
            </a:p>
          </p:txBody>
        </p:sp>
        <p:grpSp>
          <p:nvGrpSpPr>
            <p:cNvPr id="31" name="组合 30"/>
            <p:cNvGrpSpPr/>
            <p:nvPr/>
          </p:nvGrpSpPr>
          <p:grpSpPr>
            <a:xfrm>
              <a:off x="0" y="4833605"/>
              <a:ext cx="9144000" cy="330425"/>
              <a:chOff x="0" y="6444822"/>
              <a:chExt cx="9144000" cy="440567"/>
            </a:xfrm>
          </p:grpSpPr>
          <p:sp>
            <p:nvSpPr>
              <p:cNvPr id="32" name="矩形 31"/>
              <p:cNvSpPr/>
              <p:nvPr/>
            </p:nvSpPr>
            <p:spPr>
              <a:xfrm>
                <a:off x="0" y="6472211"/>
                <a:ext cx="6509675"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8141472" y="6444822"/>
                <a:ext cx="534984" cy="413178"/>
                <a:chOff x="8072352" y="6444822"/>
                <a:chExt cx="534984" cy="413178"/>
              </a:xfrm>
            </p:grpSpPr>
            <p:sp>
              <p:nvSpPr>
                <p:cNvPr id="35" name="矩形 34"/>
                <p:cNvSpPr/>
                <p:nvPr/>
              </p:nvSpPr>
              <p:spPr>
                <a:xfrm>
                  <a:off x="8072352" y="6444822"/>
                  <a:ext cx="45719"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8148701" y="6444822"/>
                  <a:ext cx="72008"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8251339" y="6444822"/>
                  <a:ext cx="106455"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8388424" y="6444822"/>
                  <a:ext cx="218912"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矩形 33"/>
              <p:cNvSpPr/>
              <p:nvPr/>
            </p:nvSpPr>
            <p:spPr>
              <a:xfrm>
                <a:off x="8723986" y="6444822"/>
                <a:ext cx="420014"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22" name="组合 121"/>
          <p:cNvGrpSpPr/>
          <p:nvPr/>
        </p:nvGrpSpPr>
        <p:grpSpPr>
          <a:xfrm>
            <a:off x="2530" y="123478"/>
            <a:ext cx="8532538" cy="4680520"/>
            <a:chOff x="2530" y="123478"/>
            <a:chExt cx="8532538" cy="4680520"/>
          </a:xfrm>
        </p:grpSpPr>
        <p:sp>
          <p:nvSpPr>
            <p:cNvPr id="5" name="矩形 4"/>
            <p:cNvSpPr/>
            <p:nvPr/>
          </p:nvSpPr>
          <p:spPr>
            <a:xfrm>
              <a:off x="6544901" y="1275606"/>
              <a:ext cx="323178" cy="21347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79513" y="3085926"/>
              <a:ext cx="324036" cy="153805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右箭头 7"/>
            <p:cNvSpPr/>
            <p:nvPr/>
          </p:nvSpPr>
          <p:spPr>
            <a:xfrm>
              <a:off x="179512" y="4155926"/>
              <a:ext cx="5047099" cy="648072"/>
            </a:xfrm>
            <a:prstGeom prst="rightArrow">
              <a:avLst>
                <a:gd name="adj1" fmla="val 50000"/>
                <a:gd name="adj2" fmla="val 62094"/>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92714" y="3087597"/>
              <a:ext cx="6624735" cy="32276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3300" y="1275606"/>
              <a:ext cx="6854778" cy="321898"/>
            </a:xfrm>
            <a:custGeom>
              <a:avLst/>
              <a:gdLst/>
              <a:ahLst/>
              <a:cxnLst/>
              <a:rect l="l" t="t" r="r" b="b"/>
              <a:pathLst>
                <a:path w="6854778" h="321898">
                  <a:moveTo>
                    <a:pt x="262" y="0"/>
                  </a:moveTo>
                  <a:lnTo>
                    <a:pt x="6854778" y="0"/>
                  </a:lnTo>
                  <a:lnTo>
                    <a:pt x="6854778" y="321898"/>
                  </a:lnTo>
                  <a:lnTo>
                    <a:pt x="0" y="321898"/>
                  </a:lnTo>
                  <a:lnTo>
                    <a:pt x="0" y="315809"/>
                  </a:lnTo>
                  <a:lnTo>
                    <a:pt x="158035" y="157774"/>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9" name="直接连接符 48"/>
            <p:cNvCxnSpPr/>
            <p:nvPr/>
          </p:nvCxnSpPr>
          <p:spPr>
            <a:xfrm>
              <a:off x="755576" y="1304763"/>
              <a:ext cx="0" cy="288033"/>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2795803" y="1304763"/>
              <a:ext cx="0" cy="288033"/>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4836030" y="1304763"/>
              <a:ext cx="0" cy="288033"/>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6876256" y="1304763"/>
              <a:ext cx="0" cy="288033"/>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907976" y="4335945"/>
              <a:ext cx="0" cy="288033"/>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403298" y="1332190"/>
              <a:ext cx="710270" cy="276999"/>
            </a:xfrm>
            <a:prstGeom prst="rect">
              <a:avLst/>
            </a:prstGeom>
            <a:noFill/>
          </p:spPr>
          <p:txBody>
            <a:bodyPr wrap="square" rtlCol="0">
              <a:spAutoFit/>
            </a:bodyPr>
            <a:lstStyle/>
            <a:p>
              <a:r>
                <a:rPr lang="en-US" altLang="zh-CN" sz="1200" dirty="0" smtClean="0">
                  <a:solidFill>
                    <a:srgbClr val="FFFFFF"/>
                  </a:solidFill>
                  <a:latin typeface="Broadway" pitchFamily="82" charset="0"/>
                  <a:ea typeface="微软雅黑" pitchFamily="34" charset="-122"/>
                </a:rPr>
                <a:t>2002</a:t>
              </a:r>
              <a:endParaRPr lang="zh-CN" altLang="en-US" sz="1200" dirty="0">
                <a:solidFill>
                  <a:srgbClr val="FFFFFF"/>
                </a:solidFill>
                <a:latin typeface="Broadway" pitchFamily="82" charset="0"/>
                <a:ea typeface="微软雅黑" pitchFamily="34" charset="-122"/>
              </a:endParaRPr>
            </a:p>
          </p:txBody>
        </p:sp>
        <p:sp>
          <p:nvSpPr>
            <p:cNvPr id="65" name="TextBox 64"/>
            <p:cNvSpPr txBox="1"/>
            <p:nvPr/>
          </p:nvSpPr>
          <p:spPr>
            <a:xfrm>
              <a:off x="3282335" y="1315797"/>
              <a:ext cx="631061" cy="276999"/>
            </a:xfrm>
            <a:prstGeom prst="rect">
              <a:avLst/>
            </a:prstGeom>
            <a:noFill/>
          </p:spPr>
          <p:txBody>
            <a:bodyPr wrap="square" rtlCol="0">
              <a:spAutoFit/>
            </a:bodyPr>
            <a:lstStyle/>
            <a:p>
              <a:r>
                <a:rPr lang="en-US" altLang="zh-CN" sz="1200" dirty="0" smtClean="0">
                  <a:solidFill>
                    <a:srgbClr val="FFFFFF"/>
                  </a:solidFill>
                  <a:latin typeface="Broadway" pitchFamily="82" charset="0"/>
                  <a:ea typeface="微软雅黑" pitchFamily="34" charset="-122"/>
                </a:rPr>
                <a:t>2003</a:t>
              </a:r>
              <a:endParaRPr lang="zh-CN" altLang="en-US" sz="1200" dirty="0">
                <a:solidFill>
                  <a:srgbClr val="FFFFFF"/>
                </a:solidFill>
                <a:latin typeface="Broadway" pitchFamily="82" charset="0"/>
                <a:ea typeface="微软雅黑" pitchFamily="34" charset="-122"/>
              </a:endParaRPr>
            </a:p>
          </p:txBody>
        </p:sp>
        <p:sp>
          <p:nvSpPr>
            <p:cNvPr id="66" name="TextBox 65"/>
            <p:cNvSpPr txBox="1"/>
            <p:nvPr/>
          </p:nvSpPr>
          <p:spPr>
            <a:xfrm>
              <a:off x="5292080" y="1304763"/>
              <a:ext cx="631061" cy="276999"/>
            </a:xfrm>
            <a:prstGeom prst="rect">
              <a:avLst/>
            </a:prstGeom>
            <a:noFill/>
          </p:spPr>
          <p:txBody>
            <a:bodyPr wrap="square" rtlCol="0">
              <a:spAutoFit/>
            </a:bodyPr>
            <a:lstStyle/>
            <a:p>
              <a:r>
                <a:rPr lang="en-US" altLang="zh-CN" sz="1200" dirty="0" smtClean="0">
                  <a:solidFill>
                    <a:srgbClr val="FFFFFF"/>
                  </a:solidFill>
                  <a:latin typeface="Broadway" pitchFamily="82" charset="0"/>
                  <a:ea typeface="微软雅黑" pitchFamily="34" charset="-122"/>
                </a:rPr>
                <a:t>2004</a:t>
              </a:r>
              <a:endParaRPr lang="zh-CN" altLang="en-US" sz="1200" dirty="0">
                <a:solidFill>
                  <a:srgbClr val="FFFFFF"/>
                </a:solidFill>
                <a:latin typeface="Broadway" pitchFamily="82" charset="0"/>
                <a:ea typeface="微软雅黑" pitchFamily="34" charset="-122"/>
              </a:endParaRPr>
            </a:p>
          </p:txBody>
        </p:sp>
        <p:sp>
          <p:nvSpPr>
            <p:cNvPr id="89" name="TextBox 88"/>
            <p:cNvSpPr txBox="1"/>
            <p:nvPr/>
          </p:nvSpPr>
          <p:spPr>
            <a:xfrm>
              <a:off x="2167652" y="1043153"/>
              <a:ext cx="504056" cy="261610"/>
            </a:xfrm>
            <a:prstGeom prst="rect">
              <a:avLst/>
            </a:prstGeom>
            <a:noFill/>
          </p:spPr>
          <p:txBody>
            <a:bodyPr wrap="square" rtlCol="0">
              <a:spAutoFit/>
            </a:bodyPr>
            <a:lstStyle/>
            <a:p>
              <a:r>
                <a:rPr lang="en-US" altLang="zh-CN" sz="1100" dirty="0" smtClean="0">
                  <a:solidFill>
                    <a:schemeClr val="tx1">
                      <a:lumMod val="50000"/>
                      <a:lumOff val="50000"/>
                    </a:schemeClr>
                  </a:solidFill>
                  <a:latin typeface="Broadway" pitchFamily="82" charset="0"/>
                  <a:ea typeface="微软雅黑" pitchFamily="34" charset="-122"/>
                </a:rPr>
                <a:t>10</a:t>
              </a:r>
              <a:r>
                <a:rPr lang="zh-CN" altLang="en-US" sz="1100" dirty="0" smtClean="0">
                  <a:solidFill>
                    <a:schemeClr val="tx1">
                      <a:lumMod val="50000"/>
                      <a:lumOff val="50000"/>
                    </a:schemeClr>
                  </a:solidFill>
                  <a:latin typeface="Broadway" pitchFamily="82" charset="0"/>
                  <a:ea typeface="微软雅黑" pitchFamily="34" charset="-122"/>
                </a:rPr>
                <a:t>月</a:t>
              </a:r>
              <a:endParaRPr lang="zh-CN" altLang="en-US" sz="1100" dirty="0">
                <a:solidFill>
                  <a:schemeClr val="tx1">
                    <a:lumMod val="50000"/>
                    <a:lumOff val="50000"/>
                  </a:schemeClr>
                </a:solidFill>
                <a:latin typeface="Broadway" pitchFamily="82" charset="0"/>
                <a:ea typeface="微软雅黑" pitchFamily="34" charset="-122"/>
              </a:endParaRPr>
            </a:p>
          </p:txBody>
        </p:sp>
        <p:sp>
          <p:nvSpPr>
            <p:cNvPr id="105" name="TextBox 104"/>
            <p:cNvSpPr txBox="1"/>
            <p:nvPr/>
          </p:nvSpPr>
          <p:spPr>
            <a:xfrm>
              <a:off x="2796608" y="1013996"/>
              <a:ext cx="504056" cy="261610"/>
            </a:xfrm>
            <a:prstGeom prst="rect">
              <a:avLst/>
            </a:prstGeom>
            <a:noFill/>
          </p:spPr>
          <p:txBody>
            <a:bodyPr wrap="square" rtlCol="0">
              <a:spAutoFit/>
            </a:bodyPr>
            <a:lstStyle/>
            <a:p>
              <a:r>
                <a:rPr lang="en-US" altLang="zh-CN" sz="1100" dirty="0">
                  <a:solidFill>
                    <a:schemeClr val="tx1">
                      <a:lumMod val="50000"/>
                      <a:lumOff val="50000"/>
                    </a:schemeClr>
                  </a:solidFill>
                  <a:latin typeface="Broadway" pitchFamily="82" charset="0"/>
                  <a:ea typeface="微软雅黑" pitchFamily="34" charset="-122"/>
                </a:rPr>
                <a:t>1</a:t>
              </a:r>
              <a:r>
                <a:rPr lang="zh-CN" altLang="en-US" sz="1100" dirty="0" smtClean="0">
                  <a:solidFill>
                    <a:schemeClr val="tx1">
                      <a:lumMod val="50000"/>
                      <a:lumOff val="50000"/>
                    </a:schemeClr>
                  </a:solidFill>
                  <a:latin typeface="Broadway" pitchFamily="82" charset="0"/>
                  <a:ea typeface="微软雅黑" pitchFamily="34" charset="-122"/>
                </a:rPr>
                <a:t>月</a:t>
              </a:r>
              <a:endParaRPr lang="zh-CN" altLang="en-US" sz="1100" dirty="0">
                <a:solidFill>
                  <a:schemeClr val="tx1">
                    <a:lumMod val="50000"/>
                    <a:lumOff val="50000"/>
                  </a:schemeClr>
                </a:solidFill>
                <a:latin typeface="Broadway" pitchFamily="82" charset="0"/>
                <a:ea typeface="微软雅黑" pitchFamily="34" charset="-122"/>
              </a:endParaRPr>
            </a:p>
          </p:txBody>
        </p:sp>
        <p:sp>
          <p:nvSpPr>
            <p:cNvPr id="111" name="TextBox 110"/>
            <p:cNvSpPr txBox="1"/>
            <p:nvPr/>
          </p:nvSpPr>
          <p:spPr>
            <a:xfrm>
              <a:off x="5652120" y="1016732"/>
              <a:ext cx="504056" cy="261610"/>
            </a:xfrm>
            <a:prstGeom prst="rect">
              <a:avLst/>
            </a:prstGeom>
            <a:noFill/>
          </p:spPr>
          <p:txBody>
            <a:bodyPr wrap="square" rtlCol="0">
              <a:spAutoFit/>
            </a:bodyPr>
            <a:lstStyle/>
            <a:p>
              <a:r>
                <a:rPr lang="en-US" altLang="zh-CN" sz="1100" dirty="0" smtClean="0">
                  <a:solidFill>
                    <a:schemeClr val="tx1">
                      <a:lumMod val="50000"/>
                      <a:lumOff val="50000"/>
                    </a:schemeClr>
                  </a:solidFill>
                  <a:latin typeface="Broadway" pitchFamily="82" charset="0"/>
                  <a:ea typeface="微软雅黑" pitchFamily="34" charset="-122"/>
                </a:rPr>
                <a:t>8</a:t>
              </a:r>
              <a:r>
                <a:rPr lang="zh-CN" altLang="en-US" sz="1100" dirty="0" smtClean="0">
                  <a:solidFill>
                    <a:schemeClr val="tx1">
                      <a:lumMod val="50000"/>
                      <a:lumOff val="50000"/>
                    </a:schemeClr>
                  </a:solidFill>
                  <a:latin typeface="Broadway" pitchFamily="82" charset="0"/>
                  <a:ea typeface="微软雅黑" pitchFamily="34" charset="-122"/>
                </a:rPr>
                <a:t>月</a:t>
              </a:r>
              <a:endParaRPr lang="zh-CN" altLang="en-US" sz="1100" dirty="0">
                <a:solidFill>
                  <a:schemeClr val="tx1">
                    <a:lumMod val="50000"/>
                    <a:lumOff val="50000"/>
                  </a:schemeClr>
                </a:solidFill>
                <a:latin typeface="Broadway" pitchFamily="82" charset="0"/>
                <a:ea typeface="微软雅黑" pitchFamily="34" charset="-122"/>
              </a:endParaRPr>
            </a:p>
          </p:txBody>
        </p:sp>
        <p:sp>
          <p:nvSpPr>
            <p:cNvPr id="112" name="TextBox 111"/>
            <p:cNvSpPr txBox="1"/>
            <p:nvPr/>
          </p:nvSpPr>
          <p:spPr>
            <a:xfrm>
              <a:off x="4572000" y="152636"/>
              <a:ext cx="1056490" cy="769441"/>
            </a:xfrm>
            <a:prstGeom prst="rect">
              <a:avLst/>
            </a:prstGeom>
            <a:noFill/>
          </p:spPr>
          <p:txBody>
            <a:bodyPr wrap="square" rtlCol="0">
              <a:spAutoFit/>
            </a:bodyPr>
            <a:lstStyle/>
            <a:p>
              <a:r>
                <a:rPr lang="zh-CN" altLang="en-US" sz="1100" dirty="0" smtClean="0">
                  <a:solidFill>
                    <a:schemeClr val="tx1">
                      <a:lumMod val="50000"/>
                      <a:lumOff val="50000"/>
                    </a:schemeClr>
                  </a:solidFill>
                  <a:effectLst/>
                  <a:latin typeface="微软雅黑" pitchFamily="34" charset="-122"/>
                  <a:ea typeface="微软雅黑" pitchFamily="34" charset="-122"/>
                </a:rPr>
                <a:t>承建第二个项目</a:t>
              </a:r>
              <a:r>
                <a:rPr lang="en-US" altLang="zh-CN" sz="1100" dirty="0" smtClean="0">
                  <a:solidFill>
                    <a:schemeClr val="tx1">
                      <a:lumMod val="50000"/>
                      <a:lumOff val="50000"/>
                    </a:schemeClr>
                  </a:solidFill>
                  <a:effectLst/>
                  <a:latin typeface="微软雅黑" pitchFamily="34" charset="-122"/>
                  <a:ea typeface="微软雅黑" pitchFamily="34" charset="-122"/>
                </a:rPr>
                <a:t>——</a:t>
              </a:r>
              <a:r>
                <a:rPr lang="zh-CN" altLang="en-US" sz="1100" dirty="0" smtClean="0">
                  <a:solidFill>
                    <a:schemeClr val="tx1">
                      <a:lumMod val="50000"/>
                      <a:lumOff val="50000"/>
                    </a:schemeClr>
                  </a:solidFill>
                  <a:effectLst/>
                  <a:latin typeface="微软雅黑" pitchFamily="34" charset="-122"/>
                  <a:ea typeface="微软雅黑" pitchFamily="34" charset="-122"/>
                </a:rPr>
                <a:t>大渡口区金色世纪小区二期工程</a:t>
              </a:r>
              <a:endParaRPr lang="zh-CN" altLang="en-US" sz="1100" dirty="0">
                <a:solidFill>
                  <a:schemeClr val="tx1">
                    <a:lumMod val="50000"/>
                    <a:lumOff val="50000"/>
                  </a:schemeClr>
                </a:solidFill>
                <a:latin typeface="微软雅黑" pitchFamily="34" charset="-122"/>
                <a:ea typeface="微软雅黑" pitchFamily="34" charset="-122"/>
              </a:endParaRPr>
            </a:p>
          </p:txBody>
        </p:sp>
        <p:sp>
          <p:nvSpPr>
            <p:cNvPr id="129" name="TextBox 128"/>
            <p:cNvSpPr txBox="1"/>
            <p:nvPr/>
          </p:nvSpPr>
          <p:spPr>
            <a:xfrm>
              <a:off x="6156176" y="1013996"/>
              <a:ext cx="504056" cy="261610"/>
            </a:xfrm>
            <a:prstGeom prst="rect">
              <a:avLst/>
            </a:prstGeom>
            <a:noFill/>
          </p:spPr>
          <p:txBody>
            <a:bodyPr wrap="square" rtlCol="0">
              <a:spAutoFit/>
            </a:bodyPr>
            <a:lstStyle/>
            <a:p>
              <a:r>
                <a:rPr lang="en-US" altLang="zh-CN" sz="1100" dirty="0" smtClean="0">
                  <a:solidFill>
                    <a:schemeClr val="tx1">
                      <a:lumMod val="50000"/>
                      <a:lumOff val="50000"/>
                    </a:schemeClr>
                  </a:solidFill>
                  <a:latin typeface="Broadway" pitchFamily="82" charset="0"/>
                  <a:ea typeface="微软雅黑" pitchFamily="34" charset="-122"/>
                </a:rPr>
                <a:t>10</a:t>
              </a:r>
              <a:r>
                <a:rPr lang="zh-CN" altLang="en-US" sz="1100" dirty="0" smtClean="0">
                  <a:solidFill>
                    <a:schemeClr val="tx1">
                      <a:lumMod val="50000"/>
                      <a:lumOff val="50000"/>
                    </a:schemeClr>
                  </a:solidFill>
                  <a:latin typeface="Broadway" pitchFamily="82" charset="0"/>
                  <a:ea typeface="微软雅黑" pitchFamily="34" charset="-122"/>
                </a:rPr>
                <a:t>月</a:t>
              </a:r>
              <a:endParaRPr lang="zh-CN" altLang="en-US" sz="1100" dirty="0">
                <a:solidFill>
                  <a:schemeClr val="tx1">
                    <a:lumMod val="50000"/>
                    <a:lumOff val="50000"/>
                  </a:schemeClr>
                </a:solidFill>
                <a:latin typeface="Broadway" pitchFamily="82" charset="0"/>
                <a:ea typeface="微软雅黑" pitchFamily="34" charset="-122"/>
              </a:endParaRPr>
            </a:p>
          </p:txBody>
        </p:sp>
        <p:sp>
          <p:nvSpPr>
            <p:cNvPr id="130" name="TextBox 129"/>
            <p:cNvSpPr txBox="1"/>
            <p:nvPr/>
          </p:nvSpPr>
          <p:spPr>
            <a:xfrm>
              <a:off x="5724128" y="123478"/>
              <a:ext cx="1296144" cy="769441"/>
            </a:xfrm>
            <a:prstGeom prst="rect">
              <a:avLst/>
            </a:prstGeom>
            <a:noFill/>
          </p:spPr>
          <p:txBody>
            <a:bodyPr wrap="square" rtlCol="0">
              <a:spAutoFit/>
            </a:bodyPr>
            <a:lstStyle/>
            <a:p>
              <a:r>
                <a:rPr lang="zh-CN" altLang="en-US" sz="1100" dirty="0" smtClean="0">
                  <a:solidFill>
                    <a:schemeClr val="tx1">
                      <a:lumMod val="50000"/>
                      <a:lumOff val="50000"/>
                    </a:schemeClr>
                  </a:solidFill>
                  <a:effectLst/>
                  <a:latin typeface="微软雅黑" pitchFamily="34" charset="-122"/>
                  <a:ea typeface="微软雅黑" pitchFamily="34" charset="-122"/>
                </a:rPr>
                <a:t>承建第三个项目</a:t>
              </a:r>
              <a:r>
                <a:rPr lang="en-US" altLang="zh-CN" sz="1100" dirty="0" smtClean="0">
                  <a:solidFill>
                    <a:schemeClr val="tx1">
                      <a:lumMod val="50000"/>
                      <a:lumOff val="50000"/>
                    </a:schemeClr>
                  </a:solidFill>
                  <a:effectLst/>
                  <a:latin typeface="微软雅黑" pitchFamily="34" charset="-122"/>
                  <a:ea typeface="微软雅黑" pitchFamily="34" charset="-122"/>
                </a:rPr>
                <a:t>——</a:t>
              </a:r>
              <a:r>
                <a:rPr lang="zh-CN" altLang="en-US" sz="1100" dirty="0" smtClean="0">
                  <a:solidFill>
                    <a:schemeClr val="tx1">
                      <a:lumMod val="50000"/>
                      <a:lumOff val="50000"/>
                    </a:schemeClr>
                  </a:solidFill>
                  <a:effectLst/>
                  <a:latin typeface="微软雅黑" pitchFamily="34" charset="-122"/>
                  <a:ea typeface="微软雅黑" pitchFamily="34" charset="-122"/>
                </a:rPr>
                <a:t>大渡口区晋愉绿岛一期花园洋房工程</a:t>
              </a:r>
              <a:endParaRPr lang="zh-CN" altLang="en-US" sz="1100" dirty="0">
                <a:solidFill>
                  <a:schemeClr val="tx1">
                    <a:lumMod val="50000"/>
                    <a:lumOff val="50000"/>
                  </a:schemeClr>
                </a:solidFill>
                <a:latin typeface="微软雅黑" pitchFamily="34" charset="-122"/>
                <a:ea typeface="微软雅黑" pitchFamily="34" charset="-122"/>
              </a:endParaRPr>
            </a:p>
          </p:txBody>
        </p:sp>
        <p:sp>
          <p:nvSpPr>
            <p:cNvPr id="41" name="TextBox 40"/>
            <p:cNvSpPr txBox="1"/>
            <p:nvPr/>
          </p:nvSpPr>
          <p:spPr>
            <a:xfrm rot="5400000">
              <a:off x="6380705" y="2318392"/>
              <a:ext cx="631061" cy="276999"/>
            </a:xfrm>
            <a:prstGeom prst="rect">
              <a:avLst/>
            </a:prstGeom>
            <a:noFill/>
          </p:spPr>
          <p:txBody>
            <a:bodyPr wrap="square" rtlCol="0">
              <a:spAutoFit/>
            </a:bodyPr>
            <a:lstStyle/>
            <a:p>
              <a:r>
                <a:rPr lang="en-US" altLang="zh-CN" sz="1200" dirty="0" smtClean="0">
                  <a:solidFill>
                    <a:srgbClr val="FFFFFF"/>
                  </a:solidFill>
                  <a:latin typeface="Broadway" pitchFamily="82" charset="0"/>
                  <a:ea typeface="微软雅黑" pitchFamily="34" charset="-122"/>
                </a:rPr>
                <a:t>2005</a:t>
              </a:r>
              <a:endParaRPr lang="zh-CN" altLang="en-US" sz="1200" dirty="0">
                <a:solidFill>
                  <a:srgbClr val="FFFFFF"/>
                </a:solidFill>
                <a:latin typeface="Broadway" pitchFamily="82" charset="0"/>
                <a:ea typeface="微软雅黑" pitchFamily="34" charset="-122"/>
              </a:endParaRPr>
            </a:p>
          </p:txBody>
        </p:sp>
        <p:sp>
          <p:nvSpPr>
            <p:cNvPr id="42" name="TextBox 41"/>
            <p:cNvSpPr txBox="1"/>
            <p:nvPr/>
          </p:nvSpPr>
          <p:spPr>
            <a:xfrm rot="5400000">
              <a:off x="26000" y="3863882"/>
              <a:ext cx="631061" cy="276999"/>
            </a:xfrm>
            <a:prstGeom prst="rect">
              <a:avLst/>
            </a:prstGeom>
            <a:noFill/>
          </p:spPr>
          <p:txBody>
            <a:bodyPr wrap="square" rtlCol="0">
              <a:spAutoFit/>
            </a:bodyPr>
            <a:lstStyle/>
            <a:p>
              <a:r>
                <a:rPr lang="en-US" altLang="zh-CN" sz="1200" dirty="0" smtClean="0">
                  <a:solidFill>
                    <a:srgbClr val="FFFFFF"/>
                  </a:solidFill>
                  <a:latin typeface="Broadway" pitchFamily="82" charset="0"/>
                  <a:ea typeface="微软雅黑" pitchFamily="34" charset="-122"/>
                </a:rPr>
                <a:t>2009</a:t>
              </a:r>
              <a:endParaRPr lang="zh-CN" altLang="en-US" sz="1200" dirty="0">
                <a:solidFill>
                  <a:srgbClr val="FFFFFF"/>
                </a:solidFill>
                <a:latin typeface="Broadway" pitchFamily="82" charset="0"/>
                <a:ea typeface="微软雅黑" pitchFamily="34" charset="-122"/>
              </a:endParaRPr>
            </a:p>
          </p:txBody>
        </p:sp>
        <p:cxnSp>
          <p:nvCxnSpPr>
            <p:cNvPr id="48" name="直接连接符 47"/>
            <p:cNvCxnSpPr/>
            <p:nvPr/>
          </p:nvCxnSpPr>
          <p:spPr>
            <a:xfrm>
              <a:off x="2948203" y="4335945"/>
              <a:ext cx="0" cy="288033"/>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4499992" y="4335945"/>
              <a:ext cx="0" cy="288033"/>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4572000" y="4335945"/>
              <a:ext cx="0" cy="288033"/>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4644008" y="4335945"/>
              <a:ext cx="0" cy="288033"/>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6863158" y="2166124"/>
              <a:ext cx="504056" cy="261610"/>
            </a:xfrm>
            <a:prstGeom prst="rect">
              <a:avLst/>
            </a:prstGeom>
            <a:noFill/>
          </p:spPr>
          <p:txBody>
            <a:bodyPr wrap="square" rtlCol="0">
              <a:spAutoFit/>
            </a:bodyPr>
            <a:lstStyle/>
            <a:p>
              <a:r>
                <a:rPr lang="en-US" altLang="zh-CN" sz="1100" dirty="0">
                  <a:solidFill>
                    <a:schemeClr val="tx1">
                      <a:lumMod val="50000"/>
                      <a:lumOff val="50000"/>
                    </a:schemeClr>
                  </a:solidFill>
                  <a:latin typeface="Broadway" pitchFamily="82" charset="0"/>
                  <a:ea typeface="微软雅黑" pitchFamily="34" charset="-122"/>
                </a:rPr>
                <a:t>6</a:t>
              </a:r>
              <a:r>
                <a:rPr lang="zh-CN" altLang="en-US" sz="1100" dirty="0" smtClean="0">
                  <a:solidFill>
                    <a:schemeClr val="tx1">
                      <a:lumMod val="50000"/>
                      <a:lumOff val="50000"/>
                    </a:schemeClr>
                  </a:solidFill>
                  <a:latin typeface="Broadway" pitchFamily="82" charset="0"/>
                  <a:ea typeface="微软雅黑" pitchFamily="34" charset="-122"/>
                </a:rPr>
                <a:t>月</a:t>
              </a:r>
              <a:endParaRPr lang="zh-CN" altLang="en-US" sz="1100" dirty="0">
                <a:solidFill>
                  <a:schemeClr val="tx1">
                    <a:lumMod val="50000"/>
                    <a:lumOff val="50000"/>
                  </a:schemeClr>
                </a:solidFill>
                <a:latin typeface="Broadway" pitchFamily="82" charset="0"/>
                <a:ea typeface="微软雅黑" pitchFamily="34" charset="-122"/>
              </a:endParaRPr>
            </a:p>
          </p:txBody>
        </p:sp>
        <p:grpSp>
          <p:nvGrpSpPr>
            <p:cNvPr id="69" name="组合 68"/>
            <p:cNvGrpSpPr/>
            <p:nvPr/>
          </p:nvGrpSpPr>
          <p:grpSpPr>
            <a:xfrm flipH="1">
              <a:off x="1056706" y="459418"/>
              <a:ext cx="1211038" cy="672172"/>
              <a:chOff x="539552" y="627534"/>
              <a:chExt cx="1211038" cy="672172"/>
            </a:xfrm>
          </p:grpSpPr>
          <p:sp>
            <p:nvSpPr>
              <p:cNvPr id="90" name="TextBox 89"/>
              <p:cNvSpPr txBox="1"/>
              <p:nvPr/>
            </p:nvSpPr>
            <p:spPr>
              <a:xfrm>
                <a:off x="611560" y="627534"/>
                <a:ext cx="1139030" cy="600164"/>
              </a:xfrm>
              <a:prstGeom prst="rect">
                <a:avLst/>
              </a:prstGeom>
              <a:noFill/>
            </p:spPr>
            <p:txBody>
              <a:bodyPr wrap="square" rtlCol="0">
                <a:spAutoFit/>
              </a:bodyPr>
              <a:lstStyle/>
              <a:p>
                <a:r>
                  <a:rPr lang="zh-CN" altLang="en-US" sz="1100" dirty="0" smtClean="0">
                    <a:solidFill>
                      <a:schemeClr val="tx1">
                        <a:lumMod val="50000"/>
                        <a:lumOff val="50000"/>
                      </a:schemeClr>
                    </a:solidFill>
                    <a:effectLst/>
                    <a:latin typeface="微软雅黑" pitchFamily="34" charset="-122"/>
                    <a:ea typeface="微软雅黑" pitchFamily="34" charset="-122"/>
                  </a:rPr>
                  <a:t>成立重庆恒滨建设有限公司第一项目部</a:t>
                </a:r>
                <a:endParaRPr lang="zh-CN" altLang="en-US" sz="1100" dirty="0">
                  <a:solidFill>
                    <a:schemeClr val="tx1">
                      <a:lumMod val="50000"/>
                      <a:lumOff val="50000"/>
                    </a:schemeClr>
                  </a:solidFill>
                  <a:latin typeface="微软雅黑" pitchFamily="34" charset="-122"/>
                  <a:ea typeface="微软雅黑" pitchFamily="34" charset="-122"/>
                </a:endParaRPr>
              </a:p>
            </p:txBody>
          </p:sp>
          <p:sp>
            <p:nvSpPr>
              <p:cNvPr id="13" name="折角形 12"/>
              <p:cNvSpPr/>
              <p:nvPr/>
            </p:nvSpPr>
            <p:spPr>
              <a:xfrm>
                <a:off x="611560" y="627534"/>
                <a:ext cx="1079770" cy="600164"/>
              </a:xfrm>
              <a:custGeom>
                <a:avLst/>
                <a:gdLst/>
                <a:ahLst/>
                <a:cxnLst/>
                <a:rect l="l" t="t" r="r" b="b"/>
                <a:pathLst>
                  <a:path w="1079770" h="600164">
                    <a:moveTo>
                      <a:pt x="0" y="0"/>
                    </a:moveTo>
                    <a:lnTo>
                      <a:pt x="1079770" y="0"/>
                    </a:lnTo>
                    <a:lnTo>
                      <a:pt x="1079770" y="500135"/>
                    </a:lnTo>
                    <a:lnTo>
                      <a:pt x="979741" y="600164"/>
                    </a:lnTo>
                    <a:lnTo>
                      <a:pt x="107089" y="600164"/>
                    </a:lnTo>
                    <a:lnTo>
                      <a:pt x="108354" y="593896"/>
                    </a:lnTo>
                    <a:cubicBezTo>
                      <a:pt x="108354" y="530374"/>
                      <a:pt x="61416" y="477814"/>
                      <a:pt x="0" y="471311"/>
                    </a:cubicBez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流程图: 联系 16"/>
              <p:cNvSpPr/>
              <p:nvPr/>
            </p:nvSpPr>
            <p:spPr>
              <a:xfrm>
                <a:off x="539552" y="1155690"/>
                <a:ext cx="144016" cy="144016"/>
              </a:xfrm>
              <a:prstGeom prst="flowChartConnector">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7" name="组合 66"/>
            <p:cNvGrpSpPr/>
            <p:nvPr/>
          </p:nvGrpSpPr>
          <p:grpSpPr>
            <a:xfrm flipV="1">
              <a:off x="2916235" y="150976"/>
              <a:ext cx="1214624" cy="908606"/>
              <a:chOff x="1341152" y="2239208"/>
              <a:chExt cx="1214624" cy="908606"/>
            </a:xfrm>
          </p:grpSpPr>
          <p:sp>
            <p:nvSpPr>
              <p:cNvPr id="106" name="TextBox 105"/>
              <p:cNvSpPr txBox="1"/>
              <p:nvPr/>
            </p:nvSpPr>
            <p:spPr>
              <a:xfrm flipV="1">
                <a:off x="1429977" y="2378373"/>
                <a:ext cx="1125799" cy="769441"/>
              </a:xfrm>
              <a:prstGeom prst="rect">
                <a:avLst/>
              </a:prstGeom>
              <a:noFill/>
            </p:spPr>
            <p:txBody>
              <a:bodyPr wrap="square" rtlCol="0">
                <a:spAutoFit/>
              </a:bodyPr>
              <a:lstStyle/>
              <a:p>
                <a:r>
                  <a:rPr lang="zh-CN" altLang="en-US" sz="1100" dirty="0" smtClean="0">
                    <a:solidFill>
                      <a:schemeClr val="tx1">
                        <a:lumMod val="50000"/>
                        <a:lumOff val="50000"/>
                      </a:schemeClr>
                    </a:solidFill>
                    <a:effectLst/>
                    <a:latin typeface="微软雅黑" pitchFamily="34" charset="-122"/>
                    <a:ea typeface="微软雅黑" pitchFamily="34" charset="-122"/>
                  </a:rPr>
                  <a:t>承建第一个项目</a:t>
                </a:r>
                <a:r>
                  <a:rPr lang="en-US" altLang="zh-CN" sz="1100" dirty="0" smtClean="0">
                    <a:solidFill>
                      <a:schemeClr val="tx1">
                        <a:lumMod val="50000"/>
                        <a:lumOff val="50000"/>
                      </a:schemeClr>
                    </a:solidFill>
                    <a:effectLst/>
                    <a:latin typeface="微软雅黑" pitchFamily="34" charset="-122"/>
                    <a:ea typeface="微软雅黑" pitchFamily="34" charset="-122"/>
                  </a:rPr>
                  <a:t>——</a:t>
                </a:r>
                <a:r>
                  <a:rPr lang="zh-CN" altLang="en-US" sz="1100" dirty="0" smtClean="0">
                    <a:solidFill>
                      <a:schemeClr val="tx1">
                        <a:lumMod val="50000"/>
                        <a:lumOff val="50000"/>
                      </a:schemeClr>
                    </a:solidFill>
                    <a:effectLst/>
                    <a:latin typeface="微软雅黑" pitchFamily="34" charset="-122"/>
                    <a:ea typeface="微软雅黑" pitchFamily="34" charset="-122"/>
                  </a:rPr>
                  <a:t>大渡口区金色世纪小区一期工程</a:t>
                </a:r>
                <a:endParaRPr lang="zh-CN" altLang="en-US" sz="1100" dirty="0">
                  <a:solidFill>
                    <a:schemeClr val="tx1">
                      <a:lumMod val="50000"/>
                      <a:lumOff val="50000"/>
                    </a:schemeClr>
                  </a:solidFill>
                  <a:latin typeface="微软雅黑" pitchFamily="34" charset="-122"/>
                  <a:ea typeface="微软雅黑" pitchFamily="34" charset="-122"/>
                </a:endParaRPr>
              </a:p>
            </p:txBody>
          </p:sp>
          <p:sp>
            <p:nvSpPr>
              <p:cNvPr id="20" name="折角形 19"/>
              <p:cNvSpPr/>
              <p:nvPr/>
            </p:nvSpPr>
            <p:spPr>
              <a:xfrm flipV="1">
                <a:off x="1429977" y="2320059"/>
                <a:ext cx="1003809" cy="827755"/>
              </a:xfrm>
              <a:custGeom>
                <a:avLst/>
                <a:gdLst/>
                <a:ahLst/>
                <a:cxnLst/>
                <a:rect l="l" t="t" r="r" b="b"/>
                <a:pathLst>
                  <a:path w="1003809" h="827755">
                    <a:moveTo>
                      <a:pt x="0" y="0"/>
                    </a:moveTo>
                    <a:lnTo>
                      <a:pt x="1003809" y="0"/>
                    </a:lnTo>
                    <a:lnTo>
                      <a:pt x="1003809" y="689793"/>
                    </a:lnTo>
                    <a:lnTo>
                      <a:pt x="865847" y="827755"/>
                    </a:lnTo>
                    <a:lnTo>
                      <a:pt x="116713" y="827755"/>
                    </a:lnTo>
                    <a:cubicBezTo>
                      <a:pt x="116713" y="763296"/>
                      <a:pt x="64459" y="711042"/>
                      <a:pt x="0" y="711042"/>
                    </a:cubicBez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流程图: 联系 77"/>
              <p:cNvSpPr/>
              <p:nvPr/>
            </p:nvSpPr>
            <p:spPr>
              <a:xfrm>
                <a:off x="1341152" y="2239208"/>
                <a:ext cx="144016" cy="144016"/>
              </a:xfrm>
              <a:prstGeom prst="flowChartConnector">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折角形 23"/>
            <p:cNvSpPr/>
            <p:nvPr/>
          </p:nvSpPr>
          <p:spPr>
            <a:xfrm flipH="1">
              <a:off x="4577830" y="123478"/>
              <a:ext cx="1002282" cy="821246"/>
            </a:xfrm>
            <a:custGeom>
              <a:avLst/>
              <a:gdLst/>
              <a:ahLst/>
              <a:cxnLst/>
              <a:rect l="l" t="t" r="r" b="b"/>
              <a:pathLst>
                <a:path w="1002282" h="821246">
                  <a:moveTo>
                    <a:pt x="1002282" y="0"/>
                  </a:moveTo>
                  <a:lnTo>
                    <a:pt x="0" y="0"/>
                  </a:lnTo>
                  <a:lnTo>
                    <a:pt x="0" y="704997"/>
                  </a:lnTo>
                  <a:cubicBezTo>
                    <a:pt x="57444" y="712016"/>
                    <a:pt x="101004" y="761544"/>
                    <a:pt x="101004" y="821246"/>
                  </a:cubicBezTo>
                  <a:lnTo>
                    <a:pt x="865405" y="821246"/>
                  </a:lnTo>
                  <a:lnTo>
                    <a:pt x="1002282" y="684369"/>
                  </a:ln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流程图: 联系 82"/>
            <p:cNvSpPr/>
            <p:nvPr/>
          </p:nvSpPr>
          <p:spPr>
            <a:xfrm>
              <a:off x="5535602" y="884349"/>
              <a:ext cx="144016" cy="144016"/>
            </a:xfrm>
            <a:prstGeom prst="flowChartConnector">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折角形 25"/>
            <p:cNvSpPr/>
            <p:nvPr/>
          </p:nvSpPr>
          <p:spPr>
            <a:xfrm flipH="1">
              <a:off x="5693958" y="140953"/>
              <a:ext cx="1182298" cy="774613"/>
            </a:xfrm>
            <a:custGeom>
              <a:avLst/>
              <a:gdLst/>
              <a:ahLst/>
              <a:cxnLst/>
              <a:rect l="l" t="t" r="r" b="b"/>
              <a:pathLst>
                <a:path w="1182298" h="774613">
                  <a:moveTo>
                    <a:pt x="1182298" y="0"/>
                  </a:moveTo>
                  <a:lnTo>
                    <a:pt x="0" y="0"/>
                  </a:lnTo>
                  <a:lnTo>
                    <a:pt x="0" y="774613"/>
                  </a:lnTo>
                  <a:lnTo>
                    <a:pt x="489438" y="774613"/>
                  </a:lnTo>
                  <a:cubicBezTo>
                    <a:pt x="516060" y="722579"/>
                    <a:pt x="570639" y="688381"/>
                    <a:pt x="633205" y="688381"/>
                  </a:cubicBezTo>
                  <a:cubicBezTo>
                    <a:pt x="695772" y="688381"/>
                    <a:pt x="750351" y="722579"/>
                    <a:pt x="776972" y="774613"/>
                  </a:cubicBezTo>
                  <a:lnTo>
                    <a:pt x="1053193" y="774613"/>
                  </a:lnTo>
                  <a:lnTo>
                    <a:pt x="1182298" y="645508"/>
                  </a:ln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流程图: 联系 85"/>
            <p:cNvSpPr/>
            <p:nvPr/>
          </p:nvSpPr>
          <p:spPr>
            <a:xfrm>
              <a:off x="6192180" y="878963"/>
              <a:ext cx="144016" cy="144016"/>
            </a:xfrm>
            <a:prstGeom prst="flowChartConnector">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流程图: 联系 90"/>
            <p:cNvSpPr/>
            <p:nvPr/>
          </p:nvSpPr>
          <p:spPr>
            <a:xfrm>
              <a:off x="7092280" y="1995686"/>
              <a:ext cx="144016" cy="144016"/>
            </a:xfrm>
            <a:prstGeom prst="flowChartConnector">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TextBox 91"/>
            <p:cNvSpPr txBox="1"/>
            <p:nvPr/>
          </p:nvSpPr>
          <p:spPr>
            <a:xfrm>
              <a:off x="6084168" y="1592796"/>
              <a:ext cx="504056" cy="261610"/>
            </a:xfrm>
            <a:prstGeom prst="rect">
              <a:avLst/>
            </a:prstGeom>
            <a:noFill/>
          </p:spPr>
          <p:txBody>
            <a:bodyPr wrap="square" rtlCol="0">
              <a:spAutoFit/>
            </a:bodyPr>
            <a:lstStyle/>
            <a:p>
              <a:r>
                <a:rPr lang="en-US" altLang="zh-CN" sz="1100" dirty="0" smtClean="0">
                  <a:solidFill>
                    <a:schemeClr val="tx1">
                      <a:lumMod val="50000"/>
                      <a:lumOff val="50000"/>
                    </a:schemeClr>
                  </a:solidFill>
                  <a:latin typeface="Broadway" pitchFamily="82" charset="0"/>
                  <a:ea typeface="微软雅黑" pitchFamily="34" charset="-122"/>
                </a:rPr>
                <a:t>12</a:t>
              </a:r>
              <a:r>
                <a:rPr lang="zh-CN" altLang="en-US" sz="1100" dirty="0" smtClean="0">
                  <a:solidFill>
                    <a:schemeClr val="tx1">
                      <a:lumMod val="50000"/>
                      <a:lumOff val="50000"/>
                    </a:schemeClr>
                  </a:solidFill>
                  <a:latin typeface="Broadway" pitchFamily="82" charset="0"/>
                  <a:ea typeface="微软雅黑" pitchFamily="34" charset="-122"/>
                </a:rPr>
                <a:t>月</a:t>
              </a:r>
              <a:endParaRPr lang="zh-CN" altLang="en-US" sz="1100" dirty="0">
                <a:solidFill>
                  <a:schemeClr val="tx1">
                    <a:lumMod val="50000"/>
                    <a:lumOff val="50000"/>
                  </a:schemeClr>
                </a:solidFill>
                <a:latin typeface="Broadway" pitchFamily="82" charset="0"/>
                <a:ea typeface="微软雅黑" pitchFamily="34" charset="-122"/>
              </a:endParaRPr>
            </a:p>
          </p:txBody>
        </p:sp>
        <p:cxnSp>
          <p:nvCxnSpPr>
            <p:cNvPr id="131" name="直接连接符 130"/>
            <p:cNvCxnSpPr/>
            <p:nvPr/>
          </p:nvCxnSpPr>
          <p:spPr>
            <a:xfrm rot="5400000">
              <a:off x="7236296" y="2312875"/>
              <a:ext cx="0" cy="288033"/>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grpSp>
          <p:nvGrpSpPr>
            <p:cNvPr id="74" name="组合 73"/>
            <p:cNvGrpSpPr/>
            <p:nvPr/>
          </p:nvGrpSpPr>
          <p:grpSpPr>
            <a:xfrm>
              <a:off x="5076056" y="1736812"/>
              <a:ext cx="1125799" cy="908606"/>
              <a:chOff x="5724128" y="2211710"/>
              <a:chExt cx="1125799" cy="908606"/>
            </a:xfrm>
          </p:grpSpPr>
          <p:sp>
            <p:nvSpPr>
              <p:cNvPr id="94" name="TextBox 93"/>
              <p:cNvSpPr txBox="1"/>
              <p:nvPr/>
            </p:nvSpPr>
            <p:spPr>
              <a:xfrm flipH="1">
                <a:off x="5724128" y="2350875"/>
                <a:ext cx="1125799" cy="769441"/>
              </a:xfrm>
              <a:prstGeom prst="rect">
                <a:avLst/>
              </a:prstGeom>
              <a:noFill/>
            </p:spPr>
            <p:txBody>
              <a:bodyPr wrap="square" rtlCol="0">
                <a:spAutoFit/>
              </a:bodyPr>
              <a:lstStyle/>
              <a:p>
                <a:r>
                  <a:rPr lang="zh-CN" altLang="en-US" sz="1100" dirty="0">
                    <a:solidFill>
                      <a:schemeClr val="tx1">
                        <a:lumMod val="50000"/>
                        <a:lumOff val="50000"/>
                      </a:schemeClr>
                    </a:solidFill>
                    <a:latin typeface="微软雅黑" pitchFamily="34" charset="-122"/>
                    <a:ea typeface="微软雅黑" pitchFamily="34" charset="-122"/>
                  </a:rPr>
                  <a:t>承建第五个项目</a:t>
                </a:r>
                <a:r>
                  <a:rPr lang="en-US" altLang="zh-CN" sz="1100" dirty="0">
                    <a:solidFill>
                      <a:schemeClr val="tx1">
                        <a:lumMod val="50000"/>
                        <a:lumOff val="50000"/>
                      </a:schemeClr>
                    </a:solidFill>
                    <a:latin typeface="微软雅黑" pitchFamily="34" charset="-122"/>
                    <a:ea typeface="微软雅黑" pitchFamily="34" charset="-122"/>
                  </a:rPr>
                  <a:t>——</a:t>
                </a:r>
                <a:r>
                  <a:rPr lang="zh-CN" altLang="en-US" sz="1100" dirty="0">
                    <a:solidFill>
                      <a:schemeClr val="tx1">
                        <a:lumMod val="50000"/>
                        <a:lumOff val="50000"/>
                      </a:schemeClr>
                    </a:solidFill>
                    <a:latin typeface="微软雅黑" pitchFamily="34" charset="-122"/>
                    <a:ea typeface="微软雅黑" pitchFamily="34" charset="-122"/>
                  </a:rPr>
                  <a:t>南岸区东海长洲</a:t>
                </a:r>
                <a:r>
                  <a:rPr lang="en-US" altLang="zh-CN" sz="1100" dirty="0">
                    <a:solidFill>
                      <a:schemeClr val="tx1">
                        <a:lumMod val="50000"/>
                        <a:lumOff val="50000"/>
                      </a:schemeClr>
                    </a:solidFill>
                    <a:latin typeface="微软雅黑" pitchFamily="34" charset="-122"/>
                    <a:ea typeface="微软雅黑" pitchFamily="34" charset="-122"/>
                  </a:rPr>
                  <a:t>C1</a:t>
                </a:r>
                <a:r>
                  <a:rPr lang="zh-CN" altLang="en-US" sz="1100" dirty="0">
                    <a:solidFill>
                      <a:schemeClr val="tx1">
                        <a:lumMod val="50000"/>
                        <a:lumOff val="50000"/>
                      </a:schemeClr>
                    </a:solidFill>
                    <a:latin typeface="微软雅黑" pitchFamily="34" charset="-122"/>
                    <a:ea typeface="微软雅黑" pitchFamily="34" charset="-122"/>
                  </a:rPr>
                  <a:t>、</a:t>
                </a:r>
                <a:r>
                  <a:rPr lang="en-US" altLang="zh-CN" sz="1100" dirty="0">
                    <a:solidFill>
                      <a:schemeClr val="tx1">
                        <a:lumMod val="50000"/>
                        <a:lumOff val="50000"/>
                      </a:schemeClr>
                    </a:solidFill>
                    <a:latin typeface="微软雅黑" pitchFamily="34" charset="-122"/>
                    <a:ea typeface="微软雅黑" pitchFamily="34" charset="-122"/>
                  </a:rPr>
                  <a:t>C2</a:t>
                </a:r>
                <a:r>
                  <a:rPr lang="zh-CN" altLang="en-US" sz="1100" dirty="0">
                    <a:solidFill>
                      <a:schemeClr val="tx1">
                        <a:lumMod val="50000"/>
                        <a:lumOff val="50000"/>
                      </a:schemeClr>
                    </a:solidFill>
                    <a:latin typeface="微软雅黑" pitchFamily="34" charset="-122"/>
                    <a:ea typeface="微软雅黑" pitchFamily="34" charset="-122"/>
                  </a:rPr>
                  <a:t>工程</a:t>
                </a:r>
              </a:p>
            </p:txBody>
          </p:sp>
          <p:sp>
            <p:nvSpPr>
              <p:cNvPr id="96" name="折角形 19"/>
              <p:cNvSpPr/>
              <p:nvPr/>
            </p:nvSpPr>
            <p:spPr>
              <a:xfrm flipH="1" flipV="1">
                <a:off x="5740298" y="2292561"/>
                <a:ext cx="1003809" cy="827755"/>
              </a:xfrm>
              <a:custGeom>
                <a:avLst/>
                <a:gdLst/>
                <a:ahLst/>
                <a:cxnLst/>
                <a:rect l="l" t="t" r="r" b="b"/>
                <a:pathLst>
                  <a:path w="1003809" h="827755">
                    <a:moveTo>
                      <a:pt x="0" y="0"/>
                    </a:moveTo>
                    <a:lnTo>
                      <a:pt x="1003809" y="0"/>
                    </a:lnTo>
                    <a:lnTo>
                      <a:pt x="1003809" y="689793"/>
                    </a:lnTo>
                    <a:lnTo>
                      <a:pt x="865847" y="827755"/>
                    </a:lnTo>
                    <a:lnTo>
                      <a:pt x="116713" y="827755"/>
                    </a:lnTo>
                    <a:cubicBezTo>
                      <a:pt x="116713" y="763296"/>
                      <a:pt x="64459" y="711042"/>
                      <a:pt x="0" y="711042"/>
                    </a:cubicBez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流程图: 联系 96"/>
              <p:cNvSpPr/>
              <p:nvPr/>
            </p:nvSpPr>
            <p:spPr>
              <a:xfrm flipH="1">
                <a:off x="6688916" y="2211710"/>
                <a:ext cx="144016" cy="144016"/>
              </a:xfrm>
              <a:prstGeom prst="flowChartConnector">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9" name="TextBox 98"/>
            <p:cNvSpPr txBox="1"/>
            <p:nvPr/>
          </p:nvSpPr>
          <p:spPr>
            <a:xfrm>
              <a:off x="6489216" y="3399327"/>
              <a:ext cx="504056" cy="261610"/>
            </a:xfrm>
            <a:prstGeom prst="rect">
              <a:avLst/>
            </a:prstGeom>
            <a:noFill/>
          </p:spPr>
          <p:txBody>
            <a:bodyPr wrap="square" rtlCol="0">
              <a:spAutoFit/>
            </a:bodyPr>
            <a:lstStyle/>
            <a:p>
              <a:r>
                <a:rPr lang="en-US" altLang="zh-CN" sz="1100" dirty="0" smtClean="0">
                  <a:solidFill>
                    <a:schemeClr val="tx1">
                      <a:lumMod val="50000"/>
                      <a:lumOff val="50000"/>
                    </a:schemeClr>
                  </a:solidFill>
                  <a:latin typeface="Broadway" pitchFamily="82" charset="0"/>
                  <a:ea typeface="微软雅黑" pitchFamily="34" charset="-122"/>
                </a:rPr>
                <a:t>2</a:t>
              </a:r>
              <a:r>
                <a:rPr lang="zh-CN" altLang="en-US" sz="1100" dirty="0" smtClean="0">
                  <a:solidFill>
                    <a:schemeClr val="tx1">
                      <a:lumMod val="50000"/>
                      <a:lumOff val="50000"/>
                    </a:schemeClr>
                  </a:solidFill>
                  <a:latin typeface="Broadway" pitchFamily="82" charset="0"/>
                  <a:ea typeface="微软雅黑" pitchFamily="34" charset="-122"/>
                </a:rPr>
                <a:t>月</a:t>
              </a:r>
              <a:endParaRPr lang="zh-CN" altLang="en-US" sz="1100" dirty="0">
                <a:solidFill>
                  <a:schemeClr val="tx1">
                    <a:lumMod val="50000"/>
                    <a:lumOff val="50000"/>
                  </a:schemeClr>
                </a:solidFill>
                <a:latin typeface="Broadway" pitchFamily="82" charset="0"/>
                <a:ea typeface="微软雅黑" pitchFamily="34" charset="-122"/>
              </a:endParaRPr>
            </a:p>
          </p:txBody>
        </p:sp>
        <p:grpSp>
          <p:nvGrpSpPr>
            <p:cNvPr id="11" name="组合 10"/>
            <p:cNvGrpSpPr/>
            <p:nvPr/>
          </p:nvGrpSpPr>
          <p:grpSpPr>
            <a:xfrm>
              <a:off x="6935402" y="2900428"/>
              <a:ext cx="883632" cy="1446551"/>
              <a:chOff x="7006634" y="3003798"/>
              <a:chExt cx="883632" cy="1446551"/>
            </a:xfrm>
          </p:grpSpPr>
          <p:sp>
            <p:nvSpPr>
              <p:cNvPr id="39" name="折角形 38"/>
              <p:cNvSpPr/>
              <p:nvPr/>
            </p:nvSpPr>
            <p:spPr>
              <a:xfrm rot="5400000">
                <a:off x="6705575" y="3318225"/>
                <a:ext cx="1433183" cy="831066"/>
              </a:xfrm>
              <a:custGeom>
                <a:avLst/>
                <a:gdLst/>
                <a:ahLst/>
                <a:cxnLst/>
                <a:rect l="l" t="t" r="r" b="b"/>
                <a:pathLst>
                  <a:path w="1152128" h="798597">
                    <a:moveTo>
                      <a:pt x="0" y="0"/>
                    </a:moveTo>
                    <a:lnTo>
                      <a:pt x="1152128" y="0"/>
                    </a:lnTo>
                    <a:lnTo>
                      <a:pt x="1152128" y="665495"/>
                    </a:lnTo>
                    <a:lnTo>
                      <a:pt x="1019026" y="798597"/>
                    </a:lnTo>
                    <a:lnTo>
                      <a:pt x="581174" y="798597"/>
                    </a:lnTo>
                    <a:cubicBezTo>
                      <a:pt x="573565" y="742896"/>
                      <a:pt x="525226" y="700935"/>
                      <a:pt x="467087" y="700935"/>
                    </a:cubicBezTo>
                    <a:cubicBezTo>
                      <a:pt x="408948" y="700935"/>
                      <a:pt x="360609" y="742896"/>
                      <a:pt x="353000" y="798597"/>
                    </a:cubicBezTo>
                    <a:lnTo>
                      <a:pt x="0" y="798597"/>
                    </a:ln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100" name="TextBox 99"/>
              <p:cNvSpPr txBox="1"/>
              <p:nvPr/>
            </p:nvSpPr>
            <p:spPr>
              <a:xfrm flipH="1">
                <a:off x="7101122" y="3003798"/>
                <a:ext cx="789144" cy="1446550"/>
              </a:xfrm>
              <a:prstGeom prst="rect">
                <a:avLst/>
              </a:prstGeom>
              <a:noFill/>
            </p:spPr>
            <p:txBody>
              <a:bodyPr wrap="square" rtlCol="0">
                <a:spAutoFit/>
              </a:bodyPr>
              <a:lstStyle/>
              <a:p>
                <a:r>
                  <a:rPr lang="zh-CN" altLang="en-US" sz="1100" dirty="0">
                    <a:solidFill>
                      <a:schemeClr val="tx1">
                        <a:lumMod val="50000"/>
                        <a:lumOff val="50000"/>
                      </a:schemeClr>
                    </a:solidFill>
                    <a:latin typeface="微软雅黑" pitchFamily="34" charset="-122"/>
                    <a:ea typeface="微软雅黑" pitchFamily="34" charset="-122"/>
                  </a:rPr>
                  <a:t>重庆万泰建筑工程有限公司在渝中区注册成立，拥有独立的法人，三级资质</a:t>
                </a:r>
              </a:p>
            </p:txBody>
          </p:sp>
        </p:grpSp>
        <p:grpSp>
          <p:nvGrpSpPr>
            <p:cNvPr id="10" name="组合 9"/>
            <p:cNvGrpSpPr/>
            <p:nvPr/>
          </p:nvGrpSpPr>
          <p:grpSpPr>
            <a:xfrm>
              <a:off x="7236296" y="1338016"/>
              <a:ext cx="1298772" cy="771169"/>
              <a:chOff x="7236296" y="1338016"/>
              <a:chExt cx="1298772" cy="771169"/>
            </a:xfrm>
          </p:grpSpPr>
          <p:sp>
            <p:nvSpPr>
              <p:cNvPr id="60" name="TextBox 59"/>
              <p:cNvSpPr txBox="1"/>
              <p:nvPr/>
            </p:nvSpPr>
            <p:spPr>
              <a:xfrm>
                <a:off x="7245464" y="1339744"/>
                <a:ext cx="1289604" cy="769441"/>
              </a:xfrm>
              <a:prstGeom prst="rect">
                <a:avLst/>
              </a:prstGeom>
              <a:noFill/>
            </p:spPr>
            <p:txBody>
              <a:bodyPr wrap="square" rtlCol="0">
                <a:spAutoFit/>
              </a:bodyPr>
              <a:lstStyle/>
              <a:p>
                <a:r>
                  <a:rPr lang="zh-CN" altLang="en-US" sz="1100" dirty="0">
                    <a:solidFill>
                      <a:schemeClr val="tx1">
                        <a:lumMod val="50000"/>
                        <a:lumOff val="50000"/>
                      </a:schemeClr>
                    </a:solidFill>
                    <a:latin typeface="微软雅黑" pitchFamily="34" charset="-122"/>
                    <a:ea typeface="微软雅黑" pitchFamily="34" charset="-122"/>
                  </a:rPr>
                  <a:t>承建第四个项目</a:t>
                </a:r>
                <a:r>
                  <a:rPr lang="en-US" altLang="zh-CN" sz="1100" dirty="0">
                    <a:solidFill>
                      <a:schemeClr val="tx1">
                        <a:lumMod val="50000"/>
                        <a:lumOff val="50000"/>
                      </a:schemeClr>
                    </a:solidFill>
                    <a:latin typeface="微软雅黑" pitchFamily="34" charset="-122"/>
                    <a:ea typeface="微软雅黑" pitchFamily="34" charset="-122"/>
                  </a:rPr>
                  <a:t>——</a:t>
                </a:r>
                <a:r>
                  <a:rPr lang="zh-CN" altLang="en-US" sz="1100" dirty="0">
                    <a:solidFill>
                      <a:schemeClr val="tx1">
                        <a:lumMod val="50000"/>
                        <a:lumOff val="50000"/>
                      </a:schemeClr>
                    </a:solidFill>
                    <a:latin typeface="微软雅黑" pitchFamily="34" charset="-122"/>
                    <a:ea typeface="微软雅黑" pitchFamily="34" charset="-122"/>
                  </a:rPr>
                  <a:t>大渡口区晋愉绿岛二期高层建筑</a:t>
                </a:r>
                <a:r>
                  <a:rPr lang="zh-CN" altLang="en-US" sz="1100" dirty="0" smtClean="0">
                    <a:solidFill>
                      <a:schemeClr val="tx1">
                        <a:lumMod val="50000"/>
                        <a:lumOff val="50000"/>
                      </a:schemeClr>
                    </a:solidFill>
                    <a:latin typeface="微软雅黑" pitchFamily="34" charset="-122"/>
                    <a:ea typeface="微软雅黑" pitchFamily="34" charset="-122"/>
                  </a:rPr>
                  <a:t>工程</a:t>
                </a:r>
                <a:endParaRPr lang="zh-CN" altLang="en-US" sz="1100" dirty="0">
                  <a:solidFill>
                    <a:schemeClr val="tx1">
                      <a:lumMod val="50000"/>
                      <a:lumOff val="50000"/>
                    </a:schemeClr>
                  </a:solidFill>
                  <a:latin typeface="微软雅黑" pitchFamily="34" charset="-122"/>
                  <a:ea typeface="微软雅黑" pitchFamily="34" charset="-122"/>
                </a:endParaRPr>
              </a:p>
            </p:txBody>
          </p:sp>
          <p:sp>
            <p:nvSpPr>
              <p:cNvPr id="72" name="折角形 71"/>
              <p:cNvSpPr/>
              <p:nvPr/>
            </p:nvSpPr>
            <p:spPr>
              <a:xfrm flipV="1">
                <a:off x="7236296" y="1338016"/>
                <a:ext cx="1202810" cy="755938"/>
              </a:xfrm>
              <a:custGeom>
                <a:avLst/>
                <a:gdLst/>
                <a:ahLst/>
                <a:cxnLst/>
                <a:rect l="l" t="t" r="r" b="b"/>
                <a:pathLst>
                  <a:path w="1412817" h="755938">
                    <a:moveTo>
                      <a:pt x="96476" y="0"/>
                    </a:moveTo>
                    <a:lnTo>
                      <a:pt x="1412817" y="0"/>
                    </a:lnTo>
                    <a:lnTo>
                      <a:pt x="1412817" y="629946"/>
                    </a:lnTo>
                    <a:lnTo>
                      <a:pt x="1286825" y="755938"/>
                    </a:lnTo>
                    <a:lnTo>
                      <a:pt x="0" y="755938"/>
                    </a:lnTo>
                    <a:lnTo>
                      <a:pt x="0" y="139184"/>
                    </a:lnTo>
                    <a:cubicBezTo>
                      <a:pt x="56912" y="121178"/>
                      <a:pt x="97400" y="67607"/>
                      <a:pt x="97400" y="4579"/>
                    </a:cubicBezTo>
                    <a:cubicBezTo>
                      <a:pt x="97400" y="3038"/>
                      <a:pt x="97376" y="1503"/>
                      <a:pt x="96476" y="0"/>
                    </a:cubicBez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3" name="流程图: 联系 102"/>
            <p:cNvSpPr/>
            <p:nvPr/>
          </p:nvSpPr>
          <p:spPr>
            <a:xfrm>
              <a:off x="6836164" y="3426754"/>
              <a:ext cx="144016" cy="144016"/>
            </a:xfrm>
            <a:prstGeom prst="flowChartConnector">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7" name="直接连接符 76"/>
            <p:cNvCxnSpPr/>
            <p:nvPr/>
          </p:nvCxnSpPr>
          <p:spPr>
            <a:xfrm>
              <a:off x="907976" y="3122328"/>
              <a:ext cx="0" cy="288033"/>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2948203" y="3122328"/>
              <a:ext cx="0" cy="288033"/>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4988430" y="3122328"/>
              <a:ext cx="0" cy="288033"/>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1555698" y="3149755"/>
              <a:ext cx="710270" cy="276999"/>
            </a:xfrm>
            <a:prstGeom prst="rect">
              <a:avLst/>
            </a:prstGeom>
            <a:noFill/>
          </p:spPr>
          <p:txBody>
            <a:bodyPr wrap="square" rtlCol="0">
              <a:spAutoFit/>
            </a:bodyPr>
            <a:lstStyle/>
            <a:p>
              <a:r>
                <a:rPr lang="en-US" altLang="zh-CN" sz="1200" dirty="0" smtClean="0">
                  <a:solidFill>
                    <a:srgbClr val="FFFFFF"/>
                  </a:solidFill>
                  <a:latin typeface="Broadway" pitchFamily="82" charset="0"/>
                  <a:ea typeface="微软雅黑" pitchFamily="34" charset="-122"/>
                </a:rPr>
                <a:t>2008</a:t>
              </a:r>
              <a:endParaRPr lang="zh-CN" altLang="en-US" sz="1200" dirty="0">
                <a:solidFill>
                  <a:srgbClr val="FFFFFF"/>
                </a:solidFill>
                <a:latin typeface="Broadway" pitchFamily="82" charset="0"/>
                <a:ea typeface="微软雅黑" pitchFamily="34" charset="-122"/>
              </a:endParaRPr>
            </a:p>
          </p:txBody>
        </p:sp>
        <p:sp>
          <p:nvSpPr>
            <p:cNvPr id="82" name="TextBox 81"/>
            <p:cNvSpPr txBox="1"/>
            <p:nvPr/>
          </p:nvSpPr>
          <p:spPr>
            <a:xfrm>
              <a:off x="3434735" y="3133362"/>
              <a:ext cx="631061" cy="276999"/>
            </a:xfrm>
            <a:prstGeom prst="rect">
              <a:avLst/>
            </a:prstGeom>
            <a:noFill/>
          </p:spPr>
          <p:txBody>
            <a:bodyPr wrap="square" rtlCol="0">
              <a:spAutoFit/>
            </a:bodyPr>
            <a:lstStyle/>
            <a:p>
              <a:r>
                <a:rPr lang="en-US" altLang="zh-CN" sz="1200" dirty="0" smtClean="0">
                  <a:solidFill>
                    <a:srgbClr val="FFFFFF"/>
                  </a:solidFill>
                  <a:latin typeface="Broadway" pitchFamily="82" charset="0"/>
                  <a:ea typeface="微软雅黑" pitchFamily="34" charset="-122"/>
                </a:rPr>
                <a:t>2007</a:t>
              </a:r>
              <a:endParaRPr lang="zh-CN" altLang="en-US" sz="1200" dirty="0">
                <a:solidFill>
                  <a:srgbClr val="FFFFFF"/>
                </a:solidFill>
                <a:latin typeface="Broadway" pitchFamily="82" charset="0"/>
                <a:ea typeface="微软雅黑" pitchFamily="34" charset="-122"/>
              </a:endParaRPr>
            </a:p>
          </p:txBody>
        </p:sp>
        <p:sp>
          <p:nvSpPr>
            <p:cNvPr id="84" name="TextBox 83"/>
            <p:cNvSpPr txBox="1"/>
            <p:nvPr/>
          </p:nvSpPr>
          <p:spPr>
            <a:xfrm>
              <a:off x="5444480" y="3122328"/>
              <a:ext cx="631061" cy="276999"/>
            </a:xfrm>
            <a:prstGeom prst="rect">
              <a:avLst/>
            </a:prstGeom>
            <a:noFill/>
          </p:spPr>
          <p:txBody>
            <a:bodyPr wrap="square" rtlCol="0">
              <a:spAutoFit/>
            </a:bodyPr>
            <a:lstStyle/>
            <a:p>
              <a:r>
                <a:rPr lang="en-US" altLang="zh-CN" sz="1200" dirty="0" smtClean="0">
                  <a:solidFill>
                    <a:srgbClr val="FFFFFF"/>
                  </a:solidFill>
                  <a:latin typeface="Broadway" pitchFamily="82" charset="0"/>
                  <a:ea typeface="微软雅黑" pitchFamily="34" charset="-122"/>
                </a:rPr>
                <a:t>2006</a:t>
              </a:r>
              <a:endParaRPr lang="zh-CN" altLang="en-US" sz="1200" dirty="0">
                <a:solidFill>
                  <a:srgbClr val="FFFFFF"/>
                </a:solidFill>
                <a:latin typeface="Broadway" pitchFamily="82" charset="0"/>
                <a:ea typeface="微软雅黑" pitchFamily="34" charset="-122"/>
              </a:endParaRPr>
            </a:p>
          </p:txBody>
        </p:sp>
        <p:sp>
          <p:nvSpPr>
            <p:cNvPr id="87" name="TextBox 86"/>
            <p:cNvSpPr txBox="1"/>
            <p:nvPr/>
          </p:nvSpPr>
          <p:spPr>
            <a:xfrm>
              <a:off x="1508668" y="4346979"/>
              <a:ext cx="710270" cy="276999"/>
            </a:xfrm>
            <a:prstGeom prst="rect">
              <a:avLst/>
            </a:prstGeom>
            <a:noFill/>
          </p:spPr>
          <p:txBody>
            <a:bodyPr wrap="square" rtlCol="0">
              <a:spAutoFit/>
            </a:bodyPr>
            <a:lstStyle/>
            <a:p>
              <a:r>
                <a:rPr lang="en-US" altLang="zh-CN" sz="1200" dirty="0" smtClean="0">
                  <a:solidFill>
                    <a:srgbClr val="FFFFFF"/>
                  </a:solidFill>
                  <a:latin typeface="Broadway" pitchFamily="82" charset="0"/>
                  <a:ea typeface="微软雅黑" pitchFamily="34" charset="-122"/>
                </a:rPr>
                <a:t>2010</a:t>
              </a:r>
              <a:endParaRPr lang="zh-CN" altLang="en-US" sz="1200" dirty="0">
                <a:solidFill>
                  <a:srgbClr val="FFFFFF"/>
                </a:solidFill>
                <a:latin typeface="Broadway" pitchFamily="82" charset="0"/>
                <a:ea typeface="微软雅黑" pitchFamily="34" charset="-122"/>
              </a:endParaRPr>
            </a:p>
          </p:txBody>
        </p:sp>
        <p:sp>
          <p:nvSpPr>
            <p:cNvPr id="88" name="TextBox 87"/>
            <p:cNvSpPr txBox="1"/>
            <p:nvPr/>
          </p:nvSpPr>
          <p:spPr>
            <a:xfrm>
              <a:off x="6228184" y="3399327"/>
              <a:ext cx="504056" cy="261610"/>
            </a:xfrm>
            <a:prstGeom prst="rect">
              <a:avLst/>
            </a:prstGeom>
            <a:noFill/>
          </p:spPr>
          <p:txBody>
            <a:bodyPr wrap="square" rtlCol="0">
              <a:spAutoFit/>
            </a:bodyPr>
            <a:lstStyle/>
            <a:p>
              <a:r>
                <a:rPr lang="en-US" altLang="zh-CN" sz="1100" dirty="0">
                  <a:solidFill>
                    <a:schemeClr val="tx1">
                      <a:lumMod val="50000"/>
                      <a:lumOff val="50000"/>
                    </a:schemeClr>
                  </a:solidFill>
                  <a:latin typeface="Broadway" pitchFamily="82" charset="0"/>
                  <a:ea typeface="微软雅黑" pitchFamily="34" charset="-122"/>
                </a:rPr>
                <a:t>3</a:t>
              </a:r>
              <a:r>
                <a:rPr lang="zh-CN" altLang="en-US" sz="1100" dirty="0" smtClean="0">
                  <a:solidFill>
                    <a:schemeClr val="tx1">
                      <a:lumMod val="50000"/>
                      <a:lumOff val="50000"/>
                    </a:schemeClr>
                  </a:solidFill>
                  <a:latin typeface="Broadway" pitchFamily="82" charset="0"/>
                  <a:ea typeface="微软雅黑" pitchFamily="34" charset="-122"/>
                </a:rPr>
                <a:t>月</a:t>
              </a:r>
              <a:endParaRPr lang="zh-CN" altLang="en-US" sz="1100" dirty="0">
                <a:solidFill>
                  <a:schemeClr val="tx1">
                    <a:lumMod val="50000"/>
                    <a:lumOff val="50000"/>
                  </a:schemeClr>
                </a:solidFill>
                <a:latin typeface="Broadway" pitchFamily="82" charset="0"/>
                <a:ea typeface="微软雅黑" pitchFamily="34" charset="-122"/>
              </a:endParaRPr>
            </a:p>
          </p:txBody>
        </p:sp>
        <p:sp>
          <p:nvSpPr>
            <p:cNvPr id="93" name="流程图: 联系 92"/>
            <p:cNvSpPr/>
            <p:nvPr/>
          </p:nvSpPr>
          <p:spPr>
            <a:xfrm>
              <a:off x="6156176" y="3507854"/>
              <a:ext cx="144016" cy="144016"/>
            </a:xfrm>
            <a:prstGeom prst="flowChartConnector">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5750457" y="3651870"/>
              <a:ext cx="1125799" cy="846450"/>
              <a:chOff x="5722207" y="3790885"/>
              <a:chExt cx="1125799" cy="846450"/>
            </a:xfrm>
          </p:grpSpPr>
          <p:sp>
            <p:nvSpPr>
              <p:cNvPr id="95" name="TextBox 94"/>
              <p:cNvSpPr txBox="1"/>
              <p:nvPr/>
            </p:nvSpPr>
            <p:spPr>
              <a:xfrm flipH="1">
                <a:off x="5722207" y="3867894"/>
                <a:ext cx="1125799" cy="769441"/>
              </a:xfrm>
              <a:prstGeom prst="rect">
                <a:avLst/>
              </a:prstGeom>
              <a:noFill/>
            </p:spPr>
            <p:txBody>
              <a:bodyPr wrap="square" rtlCol="0">
                <a:spAutoFit/>
              </a:bodyPr>
              <a:lstStyle/>
              <a:p>
                <a:r>
                  <a:rPr lang="zh-CN" altLang="en-US" sz="1100" dirty="0">
                    <a:solidFill>
                      <a:schemeClr val="tx1">
                        <a:lumMod val="50000"/>
                        <a:lumOff val="50000"/>
                      </a:schemeClr>
                    </a:solidFill>
                    <a:latin typeface="微软雅黑" pitchFamily="34" charset="-122"/>
                    <a:ea typeface="微软雅黑" pitchFamily="34" charset="-122"/>
                  </a:rPr>
                  <a:t>承建第六个项目</a:t>
                </a:r>
                <a:r>
                  <a:rPr lang="en-US" altLang="zh-CN" sz="1100" dirty="0">
                    <a:solidFill>
                      <a:schemeClr val="tx1">
                        <a:lumMod val="50000"/>
                        <a:lumOff val="50000"/>
                      </a:schemeClr>
                    </a:solidFill>
                    <a:latin typeface="微软雅黑" pitchFamily="34" charset="-122"/>
                    <a:ea typeface="微软雅黑" pitchFamily="34" charset="-122"/>
                  </a:rPr>
                  <a:t>——</a:t>
                </a:r>
                <a:r>
                  <a:rPr lang="zh-CN" altLang="en-US" sz="1100" dirty="0">
                    <a:solidFill>
                      <a:schemeClr val="tx1">
                        <a:lumMod val="50000"/>
                        <a:lumOff val="50000"/>
                      </a:schemeClr>
                    </a:solidFill>
                    <a:latin typeface="微软雅黑" pitchFamily="34" charset="-122"/>
                    <a:ea typeface="微软雅黑" pitchFamily="34" charset="-122"/>
                  </a:rPr>
                  <a:t>南岸区龙湖观山水二期工程</a:t>
                </a:r>
              </a:p>
            </p:txBody>
          </p:sp>
          <p:sp>
            <p:nvSpPr>
              <p:cNvPr id="12" name="折角形 11"/>
              <p:cNvSpPr/>
              <p:nvPr/>
            </p:nvSpPr>
            <p:spPr>
              <a:xfrm>
                <a:off x="5760010" y="3790885"/>
                <a:ext cx="936225" cy="797089"/>
              </a:xfrm>
              <a:custGeom>
                <a:avLst/>
                <a:gdLst/>
                <a:ahLst/>
                <a:cxnLst/>
                <a:rect l="l" t="t" r="r" b="b"/>
                <a:pathLst>
                  <a:path w="936225" h="797089">
                    <a:moveTo>
                      <a:pt x="0" y="0"/>
                    </a:moveTo>
                    <a:lnTo>
                      <a:pt x="357467" y="0"/>
                    </a:lnTo>
                    <a:cubicBezTo>
                      <a:pt x="366199" y="36644"/>
                      <a:pt x="399480" y="63219"/>
                      <a:pt x="438969" y="63219"/>
                    </a:cubicBezTo>
                    <a:cubicBezTo>
                      <a:pt x="478458" y="63219"/>
                      <a:pt x="511740" y="36644"/>
                      <a:pt x="520471" y="0"/>
                    </a:cubicBezTo>
                    <a:lnTo>
                      <a:pt x="936225" y="0"/>
                    </a:lnTo>
                    <a:lnTo>
                      <a:pt x="936225" y="664238"/>
                    </a:lnTo>
                    <a:lnTo>
                      <a:pt x="803374" y="797089"/>
                    </a:lnTo>
                    <a:lnTo>
                      <a:pt x="0" y="797089"/>
                    </a:ln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8" name="TextBox 97"/>
            <p:cNvSpPr txBox="1"/>
            <p:nvPr/>
          </p:nvSpPr>
          <p:spPr>
            <a:xfrm>
              <a:off x="5364088" y="3390260"/>
              <a:ext cx="504056" cy="261610"/>
            </a:xfrm>
            <a:prstGeom prst="rect">
              <a:avLst/>
            </a:prstGeom>
            <a:noFill/>
          </p:spPr>
          <p:txBody>
            <a:bodyPr wrap="square" rtlCol="0">
              <a:spAutoFit/>
            </a:bodyPr>
            <a:lstStyle/>
            <a:p>
              <a:r>
                <a:rPr lang="en-US" altLang="zh-CN" sz="1100" dirty="0" smtClean="0">
                  <a:solidFill>
                    <a:schemeClr val="tx1">
                      <a:lumMod val="50000"/>
                      <a:lumOff val="50000"/>
                    </a:schemeClr>
                  </a:solidFill>
                  <a:latin typeface="Broadway" pitchFamily="82" charset="0"/>
                  <a:ea typeface="微软雅黑" pitchFamily="34" charset="-122"/>
                </a:rPr>
                <a:t>8</a:t>
              </a:r>
              <a:r>
                <a:rPr lang="zh-CN" altLang="en-US" sz="1100" dirty="0" smtClean="0">
                  <a:solidFill>
                    <a:schemeClr val="tx1">
                      <a:lumMod val="50000"/>
                      <a:lumOff val="50000"/>
                    </a:schemeClr>
                  </a:solidFill>
                  <a:latin typeface="Broadway" pitchFamily="82" charset="0"/>
                  <a:ea typeface="微软雅黑" pitchFamily="34" charset="-122"/>
                </a:rPr>
                <a:t>月</a:t>
              </a:r>
              <a:endParaRPr lang="zh-CN" altLang="en-US" sz="1100" dirty="0">
                <a:solidFill>
                  <a:schemeClr val="tx1">
                    <a:lumMod val="50000"/>
                    <a:lumOff val="50000"/>
                  </a:schemeClr>
                </a:solidFill>
                <a:latin typeface="Broadway" pitchFamily="82" charset="0"/>
                <a:ea typeface="微软雅黑" pitchFamily="34" charset="-122"/>
              </a:endParaRPr>
            </a:p>
          </p:txBody>
        </p:sp>
        <p:sp>
          <p:nvSpPr>
            <p:cNvPr id="101" name="流程图: 联系 100"/>
            <p:cNvSpPr/>
            <p:nvPr/>
          </p:nvSpPr>
          <p:spPr>
            <a:xfrm>
              <a:off x="5364088" y="3579862"/>
              <a:ext cx="144016" cy="144016"/>
            </a:xfrm>
            <a:prstGeom prst="flowChartConnector">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TextBox 101"/>
            <p:cNvSpPr txBox="1"/>
            <p:nvPr/>
          </p:nvSpPr>
          <p:spPr>
            <a:xfrm flipH="1">
              <a:off x="4310297" y="3440132"/>
              <a:ext cx="1125799" cy="769441"/>
            </a:xfrm>
            <a:prstGeom prst="rect">
              <a:avLst/>
            </a:prstGeom>
            <a:noFill/>
          </p:spPr>
          <p:txBody>
            <a:bodyPr wrap="square" rtlCol="0">
              <a:spAutoFit/>
            </a:bodyPr>
            <a:lstStyle/>
            <a:p>
              <a:r>
                <a:rPr lang="zh-CN" altLang="en-US" sz="1100" dirty="0">
                  <a:solidFill>
                    <a:schemeClr val="tx1">
                      <a:lumMod val="50000"/>
                      <a:lumOff val="50000"/>
                    </a:schemeClr>
                  </a:solidFill>
                  <a:latin typeface="微软雅黑" pitchFamily="34" charset="-122"/>
                  <a:ea typeface="微软雅黑" pitchFamily="34" charset="-122"/>
                </a:rPr>
                <a:t>承建第七个项目</a:t>
              </a:r>
              <a:r>
                <a:rPr lang="en-US" altLang="zh-CN" sz="1100" dirty="0">
                  <a:solidFill>
                    <a:schemeClr val="tx1">
                      <a:lumMod val="50000"/>
                      <a:lumOff val="50000"/>
                    </a:schemeClr>
                  </a:solidFill>
                  <a:latin typeface="微软雅黑" pitchFamily="34" charset="-122"/>
                  <a:ea typeface="微软雅黑" pitchFamily="34" charset="-122"/>
                </a:rPr>
                <a:t>——</a:t>
              </a:r>
              <a:r>
                <a:rPr lang="zh-CN" altLang="en-US" sz="1100" dirty="0">
                  <a:solidFill>
                    <a:schemeClr val="tx1">
                      <a:lumMod val="50000"/>
                      <a:lumOff val="50000"/>
                    </a:schemeClr>
                  </a:solidFill>
                  <a:latin typeface="微软雅黑" pitchFamily="34" charset="-122"/>
                  <a:ea typeface="微软雅黑" pitchFamily="34" charset="-122"/>
                </a:rPr>
                <a:t>大渡口区三木阳明佳城工程</a:t>
              </a:r>
            </a:p>
          </p:txBody>
        </p:sp>
        <p:sp>
          <p:nvSpPr>
            <p:cNvPr id="16" name="折角形 15"/>
            <p:cNvSpPr/>
            <p:nvPr/>
          </p:nvSpPr>
          <p:spPr>
            <a:xfrm>
              <a:off x="4355976" y="3435847"/>
              <a:ext cx="1008112" cy="720080"/>
            </a:xfrm>
            <a:custGeom>
              <a:avLst/>
              <a:gdLst/>
              <a:ahLst/>
              <a:cxnLst/>
              <a:rect l="l" t="t" r="r" b="b"/>
              <a:pathLst>
                <a:path w="936104" h="720080">
                  <a:moveTo>
                    <a:pt x="0" y="0"/>
                  </a:moveTo>
                  <a:lnTo>
                    <a:pt x="936104" y="0"/>
                  </a:lnTo>
                  <a:lnTo>
                    <a:pt x="936104" y="135610"/>
                  </a:lnTo>
                  <a:cubicBezTo>
                    <a:pt x="913183" y="154815"/>
                    <a:pt x="899177" y="183783"/>
                    <a:pt x="899177" y="216023"/>
                  </a:cubicBezTo>
                  <a:cubicBezTo>
                    <a:pt x="899177" y="248263"/>
                    <a:pt x="913183" y="277231"/>
                    <a:pt x="936104" y="296437"/>
                  </a:cubicBezTo>
                  <a:lnTo>
                    <a:pt x="936104" y="600064"/>
                  </a:lnTo>
                  <a:lnTo>
                    <a:pt x="816088" y="720080"/>
                  </a:lnTo>
                  <a:lnTo>
                    <a:pt x="0" y="720080"/>
                  </a:ln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TextBox 103"/>
            <p:cNvSpPr txBox="1"/>
            <p:nvPr/>
          </p:nvSpPr>
          <p:spPr>
            <a:xfrm>
              <a:off x="3131840" y="2859782"/>
              <a:ext cx="942198" cy="261610"/>
            </a:xfrm>
            <a:prstGeom prst="rect">
              <a:avLst/>
            </a:prstGeom>
            <a:noFill/>
          </p:spPr>
          <p:txBody>
            <a:bodyPr wrap="square" rtlCol="0">
              <a:spAutoFit/>
            </a:bodyPr>
            <a:lstStyle/>
            <a:p>
              <a:r>
                <a:rPr lang="zh-CN" altLang="en-US" sz="1100" dirty="0" smtClean="0">
                  <a:solidFill>
                    <a:schemeClr val="tx1">
                      <a:lumMod val="50000"/>
                      <a:lumOff val="50000"/>
                    </a:schemeClr>
                  </a:solidFill>
                  <a:latin typeface="Broadway" pitchFamily="82" charset="0"/>
                  <a:ea typeface="微软雅黑" pitchFamily="34" charset="-122"/>
                </a:rPr>
                <a:t>月</a:t>
              </a:r>
              <a:r>
                <a:rPr lang="en-US" altLang="zh-CN" sz="1100" dirty="0" smtClean="0">
                  <a:solidFill>
                    <a:schemeClr val="tx1">
                      <a:lumMod val="50000"/>
                      <a:lumOff val="50000"/>
                    </a:schemeClr>
                  </a:solidFill>
                  <a:latin typeface="Broadway" pitchFamily="82" charset="0"/>
                  <a:ea typeface="微软雅黑" pitchFamily="34" charset="-122"/>
                </a:rPr>
                <a:t>9</a:t>
              </a:r>
              <a:r>
                <a:rPr lang="zh-CN" altLang="en-US" sz="1100" dirty="0" smtClean="0">
                  <a:solidFill>
                    <a:schemeClr val="tx1">
                      <a:lumMod val="50000"/>
                      <a:lumOff val="50000"/>
                    </a:schemeClr>
                  </a:solidFill>
                  <a:latin typeface="Broadway" pitchFamily="82" charset="0"/>
                  <a:ea typeface="微软雅黑" pitchFamily="34" charset="-122"/>
                </a:rPr>
                <a:t>、</a:t>
              </a:r>
              <a:r>
                <a:rPr lang="en-US" altLang="zh-CN" sz="1100" dirty="0" smtClean="0">
                  <a:solidFill>
                    <a:schemeClr val="tx1">
                      <a:lumMod val="50000"/>
                      <a:lumOff val="50000"/>
                    </a:schemeClr>
                  </a:solidFill>
                  <a:latin typeface="Broadway" pitchFamily="82" charset="0"/>
                  <a:ea typeface="微软雅黑" pitchFamily="34" charset="-122"/>
                </a:rPr>
                <a:t>8</a:t>
              </a:r>
              <a:r>
                <a:rPr lang="zh-CN" altLang="en-US" sz="1100" dirty="0" smtClean="0">
                  <a:solidFill>
                    <a:schemeClr val="tx1">
                      <a:lumMod val="50000"/>
                      <a:lumOff val="50000"/>
                    </a:schemeClr>
                  </a:solidFill>
                  <a:latin typeface="Broadway" pitchFamily="82" charset="0"/>
                  <a:ea typeface="微软雅黑" pitchFamily="34" charset="-122"/>
                </a:rPr>
                <a:t>、</a:t>
              </a:r>
              <a:r>
                <a:rPr lang="en-US" altLang="zh-CN" sz="1100" dirty="0" smtClean="0">
                  <a:solidFill>
                    <a:schemeClr val="tx1">
                      <a:lumMod val="50000"/>
                      <a:lumOff val="50000"/>
                    </a:schemeClr>
                  </a:solidFill>
                  <a:latin typeface="Broadway" pitchFamily="82" charset="0"/>
                  <a:ea typeface="微软雅黑" pitchFamily="34" charset="-122"/>
                </a:rPr>
                <a:t>7</a:t>
              </a:r>
              <a:endParaRPr lang="zh-CN" altLang="en-US" sz="1100" dirty="0">
                <a:solidFill>
                  <a:schemeClr val="tx1">
                    <a:lumMod val="50000"/>
                    <a:lumOff val="50000"/>
                  </a:schemeClr>
                </a:solidFill>
                <a:latin typeface="Broadway" pitchFamily="82" charset="0"/>
                <a:ea typeface="微软雅黑" pitchFamily="34" charset="-122"/>
              </a:endParaRPr>
            </a:p>
          </p:txBody>
        </p:sp>
        <p:grpSp>
          <p:nvGrpSpPr>
            <p:cNvPr id="22" name="组合 21"/>
            <p:cNvGrpSpPr/>
            <p:nvPr/>
          </p:nvGrpSpPr>
          <p:grpSpPr>
            <a:xfrm>
              <a:off x="3131840" y="1995686"/>
              <a:ext cx="1147865" cy="769441"/>
              <a:chOff x="3181782" y="1912208"/>
              <a:chExt cx="1147865" cy="769441"/>
            </a:xfrm>
          </p:grpSpPr>
          <p:sp>
            <p:nvSpPr>
              <p:cNvPr id="107" name="TextBox 106"/>
              <p:cNvSpPr txBox="1"/>
              <p:nvPr/>
            </p:nvSpPr>
            <p:spPr>
              <a:xfrm flipH="1">
                <a:off x="3203848" y="1912208"/>
                <a:ext cx="1125799" cy="769441"/>
              </a:xfrm>
              <a:prstGeom prst="rect">
                <a:avLst/>
              </a:prstGeom>
              <a:noFill/>
            </p:spPr>
            <p:txBody>
              <a:bodyPr wrap="square" rtlCol="0">
                <a:spAutoFit/>
              </a:bodyPr>
              <a:lstStyle/>
              <a:p>
                <a:r>
                  <a:rPr lang="zh-CN" altLang="en-US" sz="1100" dirty="0">
                    <a:solidFill>
                      <a:schemeClr val="tx1">
                        <a:lumMod val="50000"/>
                        <a:lumOff val="50000"/>
                      </a:schemeClr>
                    </a:solidFill>
                    <a:latin typeface="微软雅黑" pitchFamily="34" charset="-122"/>
                    <a:ea typeface="微软雅黑" pitchFamily="34" charset="-122"/>
                  </a:rPr>
                  <a:t>承建</a:t>
                </a:r>
                <a:r>
                  <a:rPr lang="zh-CN" altLang="en-US" sz="1100" dirty="0" smtClean="0">
                    <a:solidFill>
                      <a:schemeClr val="tx1">
                        <a:lumMod val="50000"/>
                        <a:lumOff val="50000"/>
                      </a:schemeClr>
                    </a:solidFill>
                    <a:latin typeface="微软雅黑" pitchFamily="34" charset="-122"/>
                    <a:ea typeface="微软雅黑" pitchFamily="34" charset="-122"/>
                  </a:rPr>
                  <a:t>第八至十一个</a:t>
                </a:r>
                <a:r>
                  <a:rPr lang="zh-CN" altLang="en-US" sz="1100" dirty="0">
                    <a:solidFill>
                      <a:schemeClr val="tx1">
                        <a:lumMod val="50000"/>
                        <a:lumOff val="50000"/>
                      </a:schemeClr>
                    </a:solidFill>
                    <a:latin typeface="微软雅黑" pitchFamily="34" charset="-122"/>
                    <a:ea typeface="微软雅黑" pitchFamily="34" charset="-122"/>
                  </a:rPr>
                  <a:t>项目</a:t>
                </a:r>
                <a:r>
                  <a:rPr lang="en-US" altLang="zh-CN" sz="1100" dirty="0" smtClean="0">
                    <a:solidFill>
                      <a:schemeClr val="tx1">
                        <a:lumMod val="50000"/>
                        <a:lumOff val="50000"/>
                      </a:schemeClr>
                    </a:solidFill>
                    <a:latin typeface="微软雅黑" pitchFamily="34" charset="-122"/>
                    <a:ea typeface="微软雅黑" pitchFamily="34" charset="-122"/>
                  </a:rPr>
                  <a:t>——</a:t>
                </a:r>
                <a:r>
                  <a:rPr lang="zh-CN" altLang="en-US" sz="1100" dirty="0" smtClean="0">
                    <a:solidFill>
                      <a:schemeClr val="tx1">
                        <a:lumMod val="50000"/>
                        <a:lumOff val="50000"/>
                      </a:schemeClr>
                    </a:solidFill>
                    <a:latin typeface="微软雅黑" pitchFamily="34" charset="-122"/>
                    <a:ea typeface="微软雅黑" pitchFamily="34" charset="-122"/>
                  </a:rPr>
                  <a:t>包括江北区等工程</a:t>
                </a:r>
                <a:endParaRPr lang="zh-CN" altLang="en-US" sz="1100" dirty="0">
                  <a:solidFill>
                    <a:schemeClr val="tx1">
                      <a:lumMod val="50000"/>
                      <a:lumOff val="50000"/>
                    </a:schemeClr>
                  </a:solidFill>
                  <a:latin typeface="微软雅黑" pitchFamily="34" charset="-122"/>
                  <a:ea typeface="微软雅黑" pitchFamily="34" charset="-122"/>
                </a:endParaRPr>
              </a:p>
            </p:txBody>
          </p:sp>
          <p:sp>
            <p:nvSpPr>
              <p:cNvPr id="19" name="折角形 18"/>
              <p:cNvSpPr/>
              <p:nvPr/>
            </p:nvSpPr>
            <p:spPr>
              <a:xfrm>
                <a:off x="3181782" y="1912208"/>
                <a:ext cx="1137034" cy="769441"/>
              </a:xfrm>
              <a:custGeom>
                <a:avLst/>
                <a:gdLst/>
                <a:ahLst/>
                <a:cxnLst/>
                <a:rect l="l" t="t" r="r" b="b"/>
                <a:pathLst>
                  <a:path w="1137034" h="769441">
                    <a:moveTo>
                      <a:pt x="0" y="0"/>
                    </a:moveTo>
                    <a:lnTo>
                      <a:pt x="1137034" y="0"/>
                    </a:lnTo>
                    <a:lnTo>
                      <a:pt x="1137034" y="641198"/>
                    </a:lnTo>
                    <a:lnTo>
                      <a:pt x="1008791" y="769441"/>
                    </a:lnTo>
                    <a:lnTo>
                      <a:pt x="596988" y="769441"/>
                    </a:lnTo>
                    <a:cubicBezTo>
                      <a:pt x="595011" y="716555"/>
                      <a:pt x="551232" y="674626"/>
                      <a:pt x="497660" y="674626"/>
                    </a:cubicBezTo>
                    <a:cubicBezTo>
                      <a:pt x="444088" y="674626"/>
                      <a:pt x="400310" y="716555"/>
                      <a:pt x="398332" y="769441"/>
                    </a:cubicBezTo>
                    <a:lnTo>
                      <a:pt x="0" y="769441"/>
                    </a:ln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8" name="流程图: 联系 107"/>
            <p:cNvSpPr/>
            <p:nvPr/>
          </p:nvSpPr>
          <p:spPr>
            <a:xfrm>
              <a:off x="3563888" y="2715766"/>
              <a:ext cx="144016" cy="144016"/>
            </a:xfrm>
            <a:prstGeom prst="flowChartConnector">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TextBox 108"/>
            <p:cNvSpPr txBox="1"/>
            <p:nvPr/>
          </p:nvSpPr>
          <p:spPr>
            <a:xfrm>
              <a:off x="2117634" y="2859782"/>
              <a:ext cx="438142" cy="261610"/>
            </a:xfrm>
            <a:prstGeom prst="rect">
              <a:avLst/>
            </a:prstGeom>
            <a:noFill/>
          </p:spPr>
          <p:txBody>
            <a:bodyPr wrap="square" rtlCol="0">
              <a:spAutoFit/>
            </a:bodyPr>
            <a:lstStyle/>
            <a:p>
              <a:r>
                <a:rPr lang="en-US" altLang="zh-CN" sz="1100" dirty="0">
                  <a:solidFill>
                    <a:schemeClr val="tx1">
                      <a:lumMod val="50000"/>
                      <a:lumOff val="50000"/>
                    </a:schemeClr>
                  </a:solidFill>
                  <a:latin typeface="Broadway" pitchFamily="82" charset="0"/>
                  <a:ea typeface="微软雅黑" pitchFamily="34" charset="-122"/>
                </a:rPr>
                <a:t>5</a:t>
              </a:r>
              <a:r>
                <a:rPr lang="zh-CN" altLang="en-US" sz="1100" dirty="0" smtClean="0">
                  <a:solidFill>
                    <a:schemeClr val="tx1">
                      <a:lumMod val="50000"/>
                      <a:lumOff val="50000"/>
                    </a:schemeClr>
                  </a:solidFill>
                  <a:latin typeface="Broadway" pitchFamily="82" charset="0"/>
                  <a:ea typeface="微软雅黑" pitchFamily="34" charset="-122"/>
                </a:rPr>
                <a:t>月</a:t>
              </a:r>
              <a:endParaRPr lang="zh-CN" altLang="en-US" sz="1100" dirty="0">
                <a:solidFill>
                  <a:schemeClr val="tx1">
                    <a:lumMod val="50000"/>
                    <a:lumOff val="50000"/>
                  </a:schemeClr>
                </a:solidFill>
                <a:latin typeface="Broadway" pitchFamily="82" charset="0"/>
                <a:ea typeface="微软雅黑" pitchFamily="34" charset="-122"/>
              </a:endParaRPr>
            </a:p>
          </p:txBody>
        </p:sp>
        <p:sp>
          <p:nvSpPr>
            <p:cNvPr id="110" name="TextBox 109"/>
            <p:cNvSpPr txBox="1"/>
            <p:nvPr/>
          </p:nvSpPr>
          <p:spPr>
            <a:xfrm>
              <a:off x="3212824" y="4346979"/>
              <a:ext cx="710270" cy="276999"/>
            </a:xfrm>
            <a:prstGeom prst="rect">
              <a:avLst/>
            </a:prstGeom>
            <a:noFill/>
          </p:spPr>
          <p:txBody>
            <a:bodyPr wrap="square" rtlCol="0">
              <a:spAutoFit/>
            </a:bodyPr>
            <a:lstStyle/>
            <a:p>
              <a:r>
                <a:rPr lang="en-US" altLang="zh-CN" sz="1200" dirty="0" smtClean="0">
                  <a:solidFill>
                    <a:srgbClr val="FFFFFF"/>
                  </a:solidFill>
                  <a:latin typeface="Broadway" pitchFamily="82" charset="0"/>
                  <a:ea typeface="微软雅黑" pitchFamily="34" charset="-122"/>
                </a:rPr>
                <a:t>2011</a:t>
              </a:r>
              <a:endParaRPr lang="zh-CN" altLang="en-US" sz="1200" dirty="0">
                <a:solidFill>
                  <a:srgbClr val="FFFFFF"/>
                </a:solidFill>
                <a:latin typeface="Broadway" pitchFamily="82" charset="0"/>
                <a:ea typeface="微软雅黑" pitchFamily="34" charset="-122"/>
              </a:endParaRPr>
            </a:p>
          </p:txBody>
        </p:sp>
        <p:sp>
          <p:nvSpPr>
            <p:cNvPr id="113" name="流程图: 联系 112"/>
            <p:cNvSpPr/>
            <p:nvPr/>
          </p:nvSpPr>
          <p:spPr>
            <a:xfrm>
              <a:off x="2339752" y="2715766"/>
              <a:ext cx="144016" cy="144016"/>
            </a:xfrm>
            <a:prstGeom prst="flowChartConnector">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TextBox 113"/>
            <p:cNvSpPr txBox="1"/>
            <p:nvPr/>
          </p:nvSpPr>
          <p:spPr>
            <a:xfrm flipH="1">
              <a:off x="1967603" y="1959264"/>
              <a:ext cx="1125799" cy="769441"/>
            </a:xfrm>
            <a:prstGeom prst="rect">
              <a:avLst/>
            </a:prstGeom>
            <a:noFill/>
          </p:spPr>
          <p:txBody>
            <a:bodyPr wrap="square" rtlCol="0">
              <a:spAutoFit/>
            </a:bodyPr>
            <a:lstStyle/>
            <a:p>
              <a:r>
                <a:rPr lang="zh-CN" altLang="en-US" sz="1100" dirty="0">
                  <a:solidFill>
                    <a:schemeClr val="tx1">
                      <a:lumMod val="50000"/>
                      <a:lumOff val="50000"/>
                    </a:schemeClr>
                  </a:solidFill>
                  <a:latin typeface="微软雅黑" pitchFamily="34" charset="-122"/>
                  <a:ea typeface="微软雅黑" pitchFamily="34" charset="-122"/>
                </a:rPr>
                <a:t>承建第十二个项目</a:t>
              </a:r>
              <a:r>
                <a:rPr lang="en-US" altLang="zh-CN" sz="1100" dirty="0">
                  <a:solidFill>
                    <a:schemeClr val="tx1">
                      <a:lumMod val="50000"/>
                      <a:lumOff val="50000"/>
                    </a:schemeClr>
                  </a:solidFill>
                  <a:latin typeface="微软雅黑" pitchFamily="34" charset="-122"/>
                  <a:ea typeface="微软雅黑" pitchFamily="34" charset="-122"/>
                </a:rPr>
                <a:t>——</a:t>
              </a:r>
              <a:r>
                <a:rPr lang="zh-CN" altLang="en-US" sz="1100" dirty="0">
                  <a:solidFill>
                    <a:schemeClr val="tx1">
                      <a:lumMod val="50000"/>
                      <a:lumOff val="50000"/>
                    </a:schemeClr>
                  </a:solidFill>
                  <a:latin typeface="微软雅黑" pitchFamily="34" charset="-122"/>
                  <a:ea typeface="微软雅黑" pitchFamily="34" charset="-122"/>
                </a:rPr>
                <a:t>龙湖</a:t>
              </a:r>
              <a:r>
                <a:rPr lang="en-US" altLang="zh-CN" sz="1100" dirty="0">
                  <a:solidFill>
                    <a:schemeClr val="tx1">
                      <a:lumMod val="50000"/>
                      <a:lumOff val="50000"/>
                    </a:schemeClr>
                  </a:solidFill>
                  <a:latin typeface="微软雅黑" pitchFamily="34" charset="-122"/>
                  <a:ea typeface="微软雅黑" pitchFamily="34" charset="-122"/>
                </a:rPr>
                <a:t>MOCO</a:t>
              </a:r>
              <a:r>
                <a:rPr lang="zh-CN" altLang="en-US" sz="1100" dirty="0">
                  <a:solidFill>
                    <a:schemeClr val="tx1">
                      <a:lumMod val="50000"/>
                      <a:lumOff val="50000"/>
                    </a:schemeClr>
                  </a:solidFill>
                  <a:latin typeface="微软雅黑" pitchFamily="34" charset="-122"/>
                  <a:ea typeface="微软雅黑" pitchFamily="34" charset="-122"/>
                </a:rPr>
                <a:t>中心工程</a:t>
              </a:r>
            </a:p>
          </p:txBody>
        </p:sp>
        <p:sp>
          <p:nvSpPr>
            <p:cNvPr id="23" name="折角形 22"/>
            <p:cNvSpPr/>
            <p:nvPr/>
          </p:nvSpPr>
          <p:spPr>
            <a:xfrm>
              <a:off x="2008298" y="1972394"/>
              <a:ext cx="1040338" cy="720080"/>
            </a:xfrm>
            <a:custGeom>
              <a:avLst/>
              <a:gdLst/>
              <a:ahLst/>
              <a:cxnLst/>
              <a:rect l="l" t="t" r="r" b="b"/>
              <a:pathLst>
                <a:path w="1040338" h="720080">
                  <a:moveTo>
                    <a:pt x="0" y="0"/>
                  </a:moveTo>
                  <a:lnTo>
                    <a:pt x="1040338" y="0"/>
                  </a:lnTo>
                  <a:lnTo>
                    <a:pt x="1040338" y="600064"/>
                  </a:lnTo>
                  <a:lnTo>
                    <a:pt x="920322" y="720080"/>
                  </a:lnTo>
                  <a:lnTo>
                    <a:pt x="501864" y="720080"/>
                  </a:lnTo>
                  <a:cubicBezTo>
                    <a:pt x="486718" y="691463"/>
                    <a:pt x="456383" y="672836"/>
                    <a:pt x="421698" y="672836"/>
                  </a:cubicBezTo>
                  <a:cubicBezTo>
                    <a:pt x="387013" y="672836"/>
                    <a:pt x="356678" y="691463"/>
                    <a:pt x="341532" y="720080"/>
                  </a:cubicBezTo>
                  <a:lnTo>
                    <a:pt x="0" y="720080"/>
                  </a:ln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TextBox 116"/>
            <p:cNvSpPr txBox="1"/>
            <p:nvPr/>
          </p:nvSpPr>
          <p:spPr>
            <a:xfrm>
              <a:off x="1513361" y="2840288"/>
              <a:ext cx="438142" cy="261610"/>
            </a:xfrm>
            <a:prstGeom prst="rect">
              <a:avLst/>
            </a:prstGeom>
            <a:noFill/>
          </p:spPr>
          <p:txBody>
            <a:bodyPr wrap="square" rtlCol="0">
              <a:spAutoFit/>
            </a:bodyPr>
            <a:lstStyle/>
            <a:p>
              <a:r>
                <a:rPr lang="en-US" altLang="zh-CN" sz="1100" dirty="0" smtClean="0">
                  <a:solidFill>
                    <a:schemeClr val="tx1">
                      <a:lumMod val="50000"/>
                      <a:lumOff val="50000"/>
                    </a:schemeClr>
                  </a:solidFill>
                  <a:latin typeface="Broadway" pitchFamily="82" charset="0"/>
                  <a:ea typeface="微软雅黑" pitchFamily="34" charset="-122"/>
                </a:rPr>
                <a:t>8</a:t>
              </a:r>
              <a:r>
                <a:rPr lang="zh-CN" altLang="en-US" sz="1100" dirty="0" smtClean="0">
                  <a:solidFill>
                    <a:schemeClr val="tx1">
                      <a:lumMod val="50000"/>
                      <a:lumOff val="50000"/>
                    </a:schemeClr>
                  </a:solidFill>
                  <a:latin typeface="Broadway" pitchFamily="82" charset="0"/>
                  <a:ea typeface="微软雅黑" pitchFamily="34" charset="-122"/>
                </a:rPr>
                <a:t>月</a:t>
              </a:r>
              <a:endParaRPr lang="zh-CN" altLang="en-US" sz="1100" dirty="0">
                <a:solidFill>
                  <a:schemeClr val="tx1">
                    <a:lumMod val="50000"/>
                    <a:lumOff val="50000"/>
                  </a:schemeClr>
                </a:solidFill>
                <a:latin typeface="Broadway" pitchFamily="82" charset="0"/>
                <a:ea typeface="微软雅黑" pitchFamily="34" charset="-122"/>
              </a:endParaRPr>
            </a:p>
          </p:txBody>
        </p:sp>
        <p:sp>
          <p:nvSpPr>
            <p:cNvPr id="118" name="TextBox 117"/>
            <p:cNvSpPr txBox="1"/>
            <p:nvPr/>
          </p:nvSpPr>
          <p:spPr>
            <a:xfrm flipH="1">
              <a:off x="634760" y="1946970"/>
              <a:ext cx="1125799" cy="769441"/>
            </a:xfrm>
            <a:prstGeom prst="rect">
              <a:avLst/>
            </a:prstGeom>
            <a:noFill/>
          </p:spPr>
          <p:txBody>
            <a:bodyPr wrap="square" rtlCol="0">
              <a:spAutoFit/>
            </a:bodyPr>
            <a:lstStyle/>
            <a:p>
              <a:r>
                <a:rPr lang="zh-CN" altLang="en-US" sz="1100" dirty="0">
                  <a:solidFill>
                    <a:schemeClr val="tx1">
                      <a:lumMod val="50000"/>
                      <a:lumOff val="50000"/>
                    </a:schemeClr>
                  </a:solidFill>
                  <a:latin typeface="微软雅黑" pitchFamily="34" charset="-122"/>
                  <a:ea typeface="微软雅黑" pitchFamily="34" charset="-122"/>
                </a:rPr>
                <a:t>承建第十三个项目</a:t>
              </a:r>
              <a:r>
                <a:rPr lang="en-US" altLang="zh-CN" sz="1100" dirty="0">
                  <a:solidFill>
                    <a:schemeClr val="tx1">
                      <a:lumMod val="50000"/>
                      <a:lumOff val="50000"/>
                    </a:schemeClr>
                  </a:solidFill>
                  <a:latin typeface="微软雅黑" pitchFamily="34" charset="-122"/>
                  <a:ea typeface="微软雅黑" pitchFamily="34" charset="-122"/>
                </a:rPr>
                <a:t>——</a:t>
              </a:r>
              <a:r>
                <a:rPr lang="zh-CN" altLang="en-US" sz="1100" dirty="0">
                  <a:solidFill>
                    <a:schemeClr val="tx1">
                      <a:lumMod val="50000"/>
                      <a:lumOff val="50000"/>
                    </a:schemeClr>
                  </a:solidFill>
                  <a:latin typeface="微软雅黑" pitchFamily="34" charset="-122"/>
                  <a:ea typeface="微软雅黑" pitchFamily="34" charset="-122"/>
                </a:rPr>
                <a:t>龙湖大学城东桥郡别墅工程</a:t>
              </a:r>
            </a:p>
          </p:txBody>
        </p:sp>
        <p:sp>
          <p:nvSpPr>
            <p:cNvPr id="40" name="折角形 39"/>
            <p:cNvSpPr/>
            <p:nvPr/>
          </p:nvSpPr>
          <p:spPr>
            <a:xfrm flipH="1">
              <a:off x="634760" y="1923678"/>
              <a:ext cx="1056920" cy="815380"/>
            </a:xfrm>
            <a:custGeom>
              <a:avLst/>
              <a:gdLst/>
              <a:ahLst/>
              <a:cxnLst/>
              <a:rect l="l" t="t" r="r" b="b"/>
              <a:pathLst>
                <a:path w="1056920" h="815380">
                  <a:moveTo>
                    <a:pt x="1056920" y="0"/>
                  </a:moveTo>
                  <a:lnTo>
                    <a:pt x="0" y="0"/>
                  </a:lnTo>
                  <a:lnTo>
                    <a:pt x="0" y="731161"/>
                  </a:lnTo>
                  <a:cubicBezTo>
                    <a:pt x="49973" y="731432"/>
                    <a:pt x="91438" y="767486"/>
                    <a:pt x="98262" y="815380"/>
                  </a:cubicBezTo>
                  <a:lnTo>
                    <a:pt x="921021" y="815380"/>
                  </a:lnTo>
                  <a:lnTo>
                    <a:pt x="1056920" y="679481"/>
                  </a:ln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流程图: 联系 118"/>
            <p:cNvSpPr/>
            <p:nvPr/>
          </p:nvSpPr>
          <p:spPr>
            <a:xfrm>
              <a:off x="1632792" y="2730230"/>
              <a:ext cx="144016" cy="144016"/>
            </a:xfrm>
            <a:prstGeom prst="flowChartConnector">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TextBox 119"/>
            <p:cNvSpPr txBox="1"/>
            <p:nvPr/>
          </p:nvSpPr>
          <p:spPr>
            <a:xfrm>
              <a:off x="749482" y="2840288"/>
              <a:ext cx="942198" cy="261610"/>
            </a:xfrm>
            <a:prstGeom prst="rect">
              <a:avLst/>
            </a:prstGeom>
            <a:noFill/>
          </p:spPr>
          <p:txBody>
            <a:bodyPr wrap="square" rtlCol="0">
              <a:spAutoFit/>
            </a:bodyPr>
            <a:lstStyle/>
            <a:p>
              <a:r>
                <a:rPr lang="zh-CN" altLang="en-US" sz="1100" dirty="0" smtClean="0">
                  <a:solidFill>
                    <a:schemeClr val="tx1">
                      <a:lumMod val="50000"/>
                      <a:lumOff val="50000"/>
                    </a:schemeClr>
                  </a:solidFill>
                  <a:latin typeface="Broadway" pitchFamily="82" charset="0"/>
                  <a:ea typeface="微软雅黑" pitchFamily="34" charset="-122"/>
                </a:rPr>
                <a:t>月</a:t>
              </a:r>
              <a:r>
                <a:rPr lang="en-US" altLang="zh-CN" sz="1100" dirty="0" smtClean="0">
                  <a:solidFill>
                    <a:schemeClr val="tx1">
                      <a:lumMod val="50000"/>
                      <a:lumOff val="50000"/>
                    </a:schemeClr>
                  </a:solidFill>
                  <a:latin typeface="Broadway" pitchFamily="82" charset="0"/>
                  <a:ea typeface="微软雅黑" pitchFamily="34" charset="-122"/>
                </a:rPr>
                <a:t>12</a:t>
              </a:r>
              <a:r>
                <a:rPr lang="zh-CN" altLang="en-US" sz="1100" dirty="0" smtClean="0">
                  <a:solidFill>
                    <a:schemeClr val="tx1">
                      <a:lumMod val="50000"/>
                      <a:lumOff val="50000"/>
                    </a:schemeClr>
                  </a:solidFill>
                  <a:latin typeface="Broadway" pitchFamily="82" charset="0"/>
                  <a:ea typeface="微软雅黑" pitchFamily="34" charset="-122"/>
                </a:rPr>
                <a:t>、</a:t>
              </a:r>
              <a:r>
                <a:rPr lang="en-US" altLang="zh-CN" sz="1100" dirty="0" smtClean="0">
                  <a:solidFill>
                    <a:schemeClr val="tx1">
                      <a:lumMod val="50000"/>
                      <a:lumOff val="50000"/>
                    </a:schemeClr>
                  </a:solidFill>
                  <a:latin typeface="Broadway" pitchFamily="82" charset="0"/>
                  <a:ea typeface="微软雅黑" pitchFamily="34" charset="-122"/>
                </a:rPr>
                <a:t>11</a:t>
              </a:r>
              <a:endParaRPr lang="zh-CN" altLang="en-US" sz="1100" dirty="0">
                <a:solidFill>
                  <a:schemeClr val="tx1">
                    <a:lumMod val="50000"/>
                    <a:lumOff val="50000"/>
                  </a:schemeClr>
                </a:solidFill>
                <a:latin typeface="Broadway" pitchFamily="82" charset="0"/>
                <a:ea typeface="微软雅黑" pitchFamily="34" charset="-122"/>
              </a:endParaRPr>
            </a:p>
          </p:txBody>
        </p:sp>
        <p:sp>
          <p:nvSpPr>
            <p:cNvPr id="121" name="TextBox 120"/>
            <p:cNvSpPr txBox="1"/>
            <p:nvPr/>
          </p:nvSpPr>
          <p:spPr>
            <a:xfrm flipH="1">
              <a:off x="2530" y="1629256"/>
              <a:ext cx="632230" cy="1446550"/>
            </a:xfrm>
            <a:prstGeom prst="rect">
              <a:avLst/>
            </a:prstGeom>
            <a:noFill/>
          </p:spPr>
          <p:txBody>
            <a:bodyPr wrap="square" rtlCol="0">
              <a:spAutoFit/>
            </a:bodyPr>
            <a:lstStyle/>
            <a:p>
              <a:r>
                <a:rPr lang="zh-CN" altLang="en-US" sz="1100" dirty="0">
                  <a:solidFill>
                    <a:schemeClr val="tx1">
                      <a:lumMod val="50000"/>
                      <a:lumOff val="50000"/>
                    </a:schemeClr>
                  </a:solidFill>
                  <a:latin typeface="微软雅黑" pitchFamily="34" charset="-122"/>
                  <a:ea typeface="微软雅黑" pitchFamily="34" charset="-122"/>
                </a:rPr>
                <a:t>承建</a:t>
              </a:r>
              <a:r>
                <a:rPr lang="zh-CN" altLang="en-US" sz="1100" dirty="0" smtClean="0">
                  <a:solidFill>
                    <a:schemeClr val="tx1">
                      <a:lumMod val="50000"/>
                      <a:lumOff val="50000"/>
                    </a:schemeClr>
                  </a:solidFill>
                  <a:latin typeface="微软雅黑" pitchFamily="34" charset="-122"/>
                  <a:ea typeface="微软雅黑" pitchFamily="34" charset="-122"/>
                </a:rPr>
                <a:t>第十四、五个</a:t>
              </a:r>
              <a:r>
                <a:rPr lang="zh-CN" altLang="en-US" sz="1100" dirty="0">
                  <a:solidFill>
                    <a:schemeClr val="tx1">
                      <a:lumMod val="50000"/>
                      <a:lumOff val="50000"/>
                    </a:schemeClr>
                  </a:solidFill>
                  <a:latin typeface="微软雅黑" pitchFamily="34" charset="-122"/>
                  <a:ea typeface="微软雅黑" pitchFamily="34" charset="-122"/>
                </a:rPr>
                <a:t>项目</a:t>
              </a:r>
              <a:r>
                <a:rPr lang="en-US" altLang="zh-CN" sz="1100" dirty="0">
                  <a:solidFill>
                    <a:schemeClr val="tx1">
                      <a:lumMod val="50000"/>
                      <a:lumOff val="50000"/>
                    </a:schemeClr>
                  </a:solidFill>
                  <a:latin typeface="微软雅黑" pitchFamily="34" charset="-122"/>
                  <a:ea typeface="微软雅黑" pitchFamily="34" charset="-122"/>
                </a:rPr>
                <a:t>——</a:t>
              </a:r>
              <a:r>
                <a:rPr lang="zh-CN" altLang="en-US" sz="1100" dirty="0">
                  <a:solidFill>
                    <a:schemeClr val="tx1">
                      <a:lumMod val="50000"/>
                      <a:lumOff val="50000"/>
                    </a:schemeClr>
                  </a:solidFill>
                  <a:latin typeface="微软雅黑" pitchFamily="34" charset="-122"/>
                  <a:ea typeface="微软雅黑" pitchFamily="34" charset="-122"/>
                </a:rPr>
                <a:t>龙湖大学城东桥郡别墅工程</a:t>
              </a:r>
            </a:p>
          </p:txBody>
        </p:sp>
        <p:sp>
          <p:nvSpPr>
            <p:cNvPr id="59" name="折角形 58"/>
            <p:cNvSpPr/>
            <p:nvPr/>
          </p:nvSpPr>
          <p:spPr>
            <a:xfrm flipH="1">
              <a:off x="13300" y="1635646"/>
              <a:ext cx="621460" cy="1366211"/>
            </a:xfrm>
            <a:custGeom>
              <a:avLst/>
              <a:gdLst/>
              <a:ahLst/>
              <a:cxnLst/>
              <a:rect l="l" t="t" r="r" b="b"/>
              <a:pathLst>
                <a:path w="621460" h="1366211">
                  <a:moveTo>
                    <a:pt x="621460" y="0"/>
                  </a:moveTo>
                  <a:lnTo>
                    <a:pt x="0" y="0"/>
                  </a:lnTo>
                  <a:lnTo>
                    <a:pt x="0" y="1252745"/>
                  </a:lnTo>
                  <a:cubicBezTo>
                    <a:pt x="60535" y="1254880"/>
                    <a:pt x="108585" y="1304934"/>
                    <a:pt x="108585" y="1366211"/>
                  </a:cubicBezTo>
                  <a:lnTo>
                    <a:pt x="517881" y="1366211"/>
                  </a:lnTo>
                  <a:lnTo>
                    <a:pt x="621460" y="1262632"/>
                  </a:ln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流程图: 联系 122"/>
            <p:cNvSpPr/>
            <p:nvPr/>
          </p:nvSpPr>
          <p:spPr>
            <a:xfrm>
              <a:off x="611560" y="2931790"/>
              <a:ext cx="144016" cy="144016"/>
            </a:xfrm>
            <a:prstGeom prst="flowChartConnector">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流程图: 联系 123"/>
            <p:cNvSpPr/>
            <p:nvPr/>
          </p:nvSpPr>
          <p:spPr>
            <a:xfrm>
              <a:off x="539552" y="3795886"/>
              <a:ext cx="144016" cy="144016"/>
            </a:xfrm>
            <a:prstGeom prst="flowChartConnector">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TextBox 125"/>
            <p:cNvSpPr txBox="1"/>
            <p:nvPr/>
          </p:nvSpPr>
          <p:spPr>
            <a:xfrm flipH="1">
              <a:off x="680436" y="3435846"/>
              <a:ext cx="1125799" cy="938719"/>
            </a:xfrm>
            <a:prstGeom prst="rect">
              <a:avLst/>
            </a:prstGeom>
            <a:noFill/>
          </p:spPr>
          <p:txBody>
            <a:bodyPr wrap="square" rtlCol="0">
              <a:spAutoFit/>
            </a:bodyPr>
            <a:lstStyle/>
            <a:p>
              <a:r>
                <a:rPr lang="zh-CN" altLang="en-US" sz="1100" dirty="0">
                  <a:solidFill>
                    <a:schemeClr val="tx1">
                      <a:lumMod val="50000"/>
                      <a:lumOff val="50000"/>
                    </a:schemeClr>
                  </a:solidFill>
                  <a:latin typeface="微软雅黑" pitchFamily="34" charset="-122"/>
                  <a:ea typeface="微软雅黑" pitchFamily="34" charset="-122"/>
                </a:rPr>
                <a:t>公司先后承建了十多个</a:t>
              </a:r>
              <a:r>
                <a:rPr lang="zh-CN" altLang="en-US" sz="1100" dirty="0" smtClean="0">
                  <a:solidFill>
                    <a:schemeClr val="tx1">
                      <a:lumMod val="50000"/>
                      <a:lumOff val="50000"/>
                    </a:schemeClr>
                  </a:solidFill>
                  <a:latin typeface="微软雅黑" pitchFamily="34" charset="-122"/>
                  <a:ea typeface="微软雅黑" pitchFamily="34" charset="-122"/>
                </a:rPr>
                <a:t>项目在建</a:t>
              </a:r>
              <a:r>
                <a:rPr lang="zh-CN" altLang="en-US" sz="1100" dirty="0">
                  <a:solidFill>
                    <a:schemeClr val="tx1">
                      <a:lumMod val="50000"/>
                      <a:lumOff val="50000"/>
                    </a:schemeClr>
                  </a:solidFill>
                  <a:latin typeface="微软雅黑" pitchFamily="34" charset="-122"/>
                  <a:ea typeface="微软雅黑" pitchFamily="34" charset="-122"/>
                </a:rPr>
                <a:t>项目总面积约</a:t>
              </a:r>
              <a:r>
                <a:rPr lang="en-US" altLang="zh-CN" sz="1100" dirty="0">
                  <a:solidFill>
                    <a:schemeClr val="tx1">
                      <a:lumMod val="50000"/>
                      <a:lumOff val="50000"/>
                    </a:schemeClr>
                  </a:solidFill>
                  <a:latin typeface="微软雅黑" pitchFamily="34" charset="-122"/>
                  <a:ea typeface="微软雅黑" pitchFamily="34" charset="-122"/>
                </a:rPr>
                <a:t>200</a:t>
              </a:r>
              <a:r>
                <a:rPr lang="zh-CN" altLang="en-US" sz="1100" dirty="0">
                  <a:solidFill>
                    <a:schemeClr val="tx1">
                      <a:lumMod val="50000"/>
                      <a:lumOff val="50000"/>
                    </a:schemeClr>
                  </a:solidFill>
                  <a:latin typeface="微软雅黑" pitchFamily="34" charset="-122"/>
                  <a:ea typeface="微软雅黑" pitchFamily="34" charset="-122"/>
                </a:rPr>
                <a:t>万平方米</a:t>
              </a:r>
            </a:p>
          </p:txBody>
        </p:sp>
        <p:sp>
          <p:nvSpPr>
            <p:cNvPr id="68" name="折角形 67"/>
            <p:cNvSpPr/>
            <p:nvPr/>
          </p:nvSpPr>
          <p:spPr>
            <a:xfrm>
              <a:off x="669067" y="3434728"/>
              <a:ext cx="1004983" cy="859593"/>
            </a:xfrm>
            <a:custGeom>
              <a:avLst/>
              <a:gdLst/>
              <a:ahLst/>
              <a:cxnLst/>
              <a:rect l="l" t="t" r="r" b="b"/>
              <a:pathLst>
                <a:path w="1004983" h="859593">
                  <a:moveTo>
                    <a:pt x="0" y="0"/>
                  </a:moveTo>
                  <a:lnTo>
                    <a:pt x="1004983" y="0"/>
                  </a:lnTo>
                  <a:lnTo>
                    <a:pt x="1004983" y="716325"/>
                  </a:lnTo>
                  <a:lnTo>
                    <a:pt x="861715" y="859593"/>
                  </a:lnTo>
                  <a:lnTo>
                    <a:pt x="0" y="859593"/>
                  </a:lnTo>
                  <a:lnTo>
                    <a:pt x="0" y="554378"/>
                  </a:lnTo>
                  <a:cubicBezTo>
                    <a:pt x="43279" y="533662"/>
                    <a:pt x="72318" y="489173"/>
                    <a:pt x="72318" y="437901"/>
                  </a:cubicBezTo>
                  <a:cubicBezTo>
                    <a:pt x="72318" y="386629"/>
                    <a:pt x="43279" y="342140"/>
                    <a:pt x="0" y="321424"/>
                  </a:cubicBez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TextBox 136"/>
            <p:cNvSpPr txBox="1"/>
            <p:nvPr/>
          </p:nvSpPr>
          <p:spPr>
            <a:xfrm>
              <a:off x="1691762" y="4110340"/>
              <a:ext cx="438142" cy="261610"/>
            </a:xfrm>
            <a:prstGeom prst="rect">
              <a:avLst/>
            </a:prstGeom>
            <a:noFill/>
          </p:spPr>
          <p:txBody>
            <a:bodyPr wrap="square" rtlCol="0">
              <a:spAutoFit/>
            </a:bodyPr>
            <a:lstStyle/>
            <a:p>
              <a:r>
                <a:rPr lang="en-US" altLang="zh-CN" sz="1100" dirty="0" smtClean="0">
                  <a:solidFill>
                    <a:schemeClr val="tx1">
                      <a:lumMod val="50000"/>
                      <a:lumOff val="50000"/>
                    </a:schemeClr>
                  </a:solidFill>
                  <a:latin typeface="Broadway" pitchFamily="82" charset="0"/>
                  <a:ea typeface="微软雅黑" pitchFamily="34" charset="-122"/>
                </a:rPr>
                <a:t>5</a:t>
              </a:r>
              <a:r>
                <a:rPr lang="zh-CN" altLang="en-US" sz="1100" dirty="0" smtClean="0">
                  <a:solidFill>
                    <a:schemeClr val="tx1">
                      <a:lumMod val="50000"/>
                      <a:lumOff val="50000"/>
                    </a:schemeClr>
                  </a:solidFill>
                  <a:latin typeface="Broadway" pitchFamily="82" charset="0"/>
                  <a:ea typeface="微软雅黑" pitchFamily="34" charset="-122"/>
                </a:rPr>
                <a:t>月</a:t>
              </a:r>
              <a:endParaRPr lang="zh-CN" altLang="en-US" sz="1100" dirty="0">
                <a:solidFill>
                  <a:schemeClr val="tx1">
                    <a:lumMod val="50000"/>
                    <a:lumOff val="50000"/>
                  </a:schemeClr>
                </a:solidFill>
                <a:latin typeface="Broadway" pitchFamily="82" charset="0"/>
                <a:ea typeface="微软雅黑" pitchFamily="34" charset="-122"/>
              </a:endParaRPr>
            </a:p>
          </p:txBody>
        </p:sp>
        <p:sp>
          <p:nvSpPr>
            <p:cNvPr id="138" name="TextBox 137"/>
            <p:cNvSpPr txBox="1"/>
            <p:nvPr/>
          </p:nvSpPr>
          <p:spPr>
            <a:xfrm flipH="1">
              <a:off x="2051662" y="3433231"/>
              <a:ext cx="1296202" cy="938719"/>
            </a:xfrm>
            <a:prstGeom prst="rect">
              <a:avLst/>
            </a:prstGeom>
            <a:noFill/>
          </p:spPr>
          <p:txBody>
            <a:bodyPr wrap="square" rtlCol="0">
              <a:spAutoFit/>
            </a:bodyPr>
            <a:lstStyle/>
            <a:p>
              <a:r>
                <a:rPr lang="zh-CN" altLang="en-US" sz="1100" dirty="0">
                  <a:solidFill>
                    <a:schemeClr val="tx1">
                      <a:lumMod val="50000"/>
                      <a:lumOff val="50000"/>
                    </a:schemeClr>
                  </a:solidFill>
                  <a:latin typeface="微软雅黑" pitchFamily="34" charset="-122"/>
                  <a:ea typeface="微软雅黑" pitchFamily="34" charset="-122"/>
                </a:rPr>
                <a:t>重庆万泰建筑工程有限公司成为重庆万科</a:t>
              </a:r>
              <a:r>
                <a:rPr lang="en-US" altLang="zh-CN" sz="1100" dirty="0">
                  <a:solidFill>
                    <a:schemeClr val="tx1">
                      <a:lumMod val="50000"/>
                      <a:lumOff val="50000"/>
                    </a:schemeClr>
                  </a:solidFill>
                  <a:latin typeface="微软雅黑" pitchFamily="34" charset="-122"/>
                  <a:ea typeface="微软雅黑" pitchFamily="34" charset="-122"/>
                </a:rPr>
                <a:t>2010—2012</a:t>
              </a:r>
              <a:r>
                <a:rPr lang="zh-CN" altLang="en-US" sz="1100" dirty="0">
                  <a:solidFill>
                    <a:schemeClr val="tx1">
                      <a:lumMod val="50000"/>
                      <a:lumOff val="50000"/>
                    </a:schemeClr>
                  </a:solidFill>
                  <a:latin typeface="微软雅黑" pitchFamily="34" charset="-122"/>
                  <a:ea typeface="微软雅黑" pitchFamily="34" charset="-122"/>
                </a:rPr>
                <a:t>年总包</a:t>
              </a:r>
              <a:r>
                <a:rPr lang="en-US" altLang="zh-CN" sz="1100" dirty="0">
                  <a:solidFill>
                    <a:schemeClr val="tx1">
                      <a:lumMod val="50000"/>
                      <a:lumOff val="50000"/>
                    </a:schemeClr>
                  </a:solidFill>
                  <a:latin typeface="微软雅黑" pitchFamily="34" charset="-122"/>
                  <a:ea typeface="微软雅黑" pitchFamily="34" charset="-122"/>
                </a:rPr>
                <a:t>B</a:t>
              </a:r>
              <a:r>
                <a:rPr lang="zh-CN" altLang="en-US" sz="1100" dirty="0">
                  <a:solidFill>
                    <a:schemeClr val="tx1">
                      <a:lumMod val="50000"/>
                      <a:lumOff val="50000"/>
                    </a:schemeClr>
                  </a:solidFill>
                  <a:latin typeface="微软雅黑" pitchFamily="34" charset="-122"/>
                  <a:ea typeface="微软雅黑" pitchFamily="34" charset="-122"/>
                </a:rPr>
                <a:t>级战略合作伙伴</a:t>
              </a:r>
            </a:p>
          </p:txBody>
        </p:sp>
        <p:sp>
          <p:nvSpPr>
            <p:cNvPr id="75" name="折角形 74"/>
            <p:cNvSpPr/>
            <p:nvPr/>
          </p:nvSpPr>
          <p:spPr>
            <a:xfrm>
              <a:off x="2051720" y="3440132"/>
              <a:ext cx="1183030" cy="877780"/>
            </a:xfrm>
            <a:custGeom>
              <a:avLst/>
              <a:gdLst/>
              <a:ahLst/>
              <a:cxnLst/>
              <a:rect l="l" t="t" r="r" b="b"/>
              <a:pathLst>
                <a:path w="1183030" h="877780">
                  <a:moveTo>
                    <a:pt x="0" y="0"/>
                  </a:moveTo>
                  <a:lnTo>
                    <a:pt x="1183030" y="0"/>
                  </a:lnTo>
                  <a:lnTo>
                    <a:pt x="1183030" y="731480"/>
                  </a:lnTo>
                  <a:lnTo>
                    <a:pt x="1036730" y="877780"/>
                  </a:lnTo>
                  <a:lnTo>
                    <a:pt x="0" y="877780"/>
                  </a:lnTo>
                  <a:lnTo>
                    <a:pt x="0" y="866811"/>
                  </a:lnTo>
                  <a:cubicBezTo>
                    <a:pt x="41983" y="854580"/>
                    <a:pt x="72008" y="815517"/>
                    <a:pt x="72008" y="769441"/>
                  </a:cubicBezTo>
                  <a:cubicBezTo>
                    <a:pt x="72008" y="723366"/>
                    <a:pt x="41983" y="684302"/>
                    <a:pt x="0" y="672071"/>
                  </a:cubicBezTo>
                  <a:close/>
                </a:path>
              </a:pathLst>
            </a:custGeom>
            <a:noFill/>
            <a:ln w="12700" cap="rnd">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529327931"/>
      </p:ext>
    </p:extLst>
  </p:cSld>
  <p:clrMapOvr>
    <a:masterClrMapping/>
  </p:clrMapOvr>
  <mc:AlternateContent xmlns:mc="http://schemas.openxmlformats.org/markup-compatibility/2006" xmlns:p14="http://schemas.microsoft.com/office/powerpoint/2010/main">
    <mc:Choice Requires="p14">
      <p:transition spd="slow" p14:dur="2500" advClick="0" advTm="500">
        <p:checker/>
      </p:transition>
    </mc:Choice>
    <mc:Fallback xmlns="">
      <p:transition spd="slow" advClick="0" advTm="500">
        <p:checker/>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48523" y="982788"/>
            <a:ext cx="6812346" cy="3101130"/>
            <a:chOff x="1539874" y="1837998"/>
            <a:chExt cx="5318126" cy="2420928"/>
          </a:xfrm>
        </p:grpSpPr>
        <p:sp>
          <p:nvSpPr>
            <p:cNvPr id="5" name="矩形 1"/>
            <p:cNvSpPr>
              <a:spLocks noChangeArrowheads="1"/>
            </p:cNvSpPr>
            <p:nvPr/>
          </p:nvSpPr>
          <p:spPr bwMode="auto">
            <a:xfrm>
              <a:off x="1540668" y="2493963"/>
              <a:ext cx="1246188" cy="1498600"/>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p:spPr>
          <p:txBody>
            <a:bodyPr anchor="ctr"/>
            <a:lstStyle/>
            <a:p>
              <a:endParaRPr lang="zh-CN" altLang="en-US">
                <a:solidFill>
                  <a:srgbClr val="FFFFFF"/>
                </a:solidFill>
                <a:latin typeface="Franklin Gothic Medium" pitchFamily="34" charset="0"/>
              </a:endParaRPr>
            </a:p>
          </p:txBody>
        </p:sp>
        <p:sp>
          <p:nvSpPr>
            <p:cNvPr id="6" name="矩形 21"/>
            <p:cNvSpPr>
              <a:spLocks noChangeArrowheads="1"/>
            </p:cNvSpPr>
            <p:nvPr/>
          </p:nvSpPr>
          <p:spPr bwMode="auto">
            <a:xfrm>
              <a:off x="2801143" y="2493963"/>
              <a:ext cx="1246188" cy="1498600"/>
            </a:xfrm>
            <a:prstGeom prst="rect">
              <a:avLst/>
            </a:prstGeom>
            <a:solidFill>
              <a:srgbClr val="00B0F0"/>
            </a:solidFill>
            <a:ln>
              <a:noFill/>
            </a:ln>
            <a:effectLst>
              <a:outerShdw blurRad="63500" sx="102000" sy="102000" algn="ctr" rotWithShape="0">
                <a:prstClr val="black">
                  <a:alpha val="40000"/>
                </a:prstClr>
              </a:outerShdw>
            </a:effectLst>
          </p:spPr>
          <p:txBody>
            <a:bodyPr anchor="ctr"/>
            <a:lstStyle/>
            <a:p>
              <a:endParaRPr lang="zh-CN" altLang="en-US">
                <a:solidFill>
                  <a:srgbClr val="FFFFFF"/>
                </a:solidFill>
                <a:latin typeface="Franklin Gothic Medium" pitchFamily="34" charset="0"/>
              </a:endParaRPr>
            </a:p>
          </p:txBody>
        </p:sp>
        <p:sp>
          <p:nvSpPr>
            <p:cNvPr id="7" name="矩形 22"/>
            <p:cNvSpPr>
              <a:spLocks noChangeArrowheads="1"/>
            </p:cNvSpPr>
            <p:nvPr/>
          </p:nvSpPr>
          <p:spPr bwMode="auto">
            <a:xfrm>
              <a:off x="4060031" y="2493963"/>
              <a:ext cx="1247775" cy="1498600"/>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p:spPr>
          <p:txBody>
            <a:bodyPr anchor="ctr"/>
            <a:lstStyle/>
            <a:p>
              <a:endParaRPr lang="zh-CN" altLang="en-US">
                <a:solidFill>
                  <a:srgbClr val="FFFFFF"/>
                </a:solidFill>
                <a:latin typeface="Franklin Gothic Medium" pitchFamily="34" charset="0"/>
              </a:endParaRPr>
            </a:p>
          </p:txBody>
        </p:sp>
        <p:sp>
          <p:nvSpPr>
            <p:cNvPr id="8" name="矩形 23"/>
            <p:cNvSpPr>
              <a:spLocks noChangeArrowheads="1"/>
            </p:cNvSpPr>
            <p:nvPr/>
          </p:nvSpPr>
          <p:spPr bwMode="auto">
            <a:xfrm>
              <a:off x="5320506" y="2493963"/>
              <a:ext cx="1247775" cy="1498600"/>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p:spPr>
          <p:txBody>
            <a:bodyPr anchor="ctr"/>
            <a:lstStyle/>
            <a:p>
              <a:endParaRPr lang="zh-CN" altLang="en-US">
                <a:solidFill>
                  <a:srgbClr val="FFFFFF"/>
                </a:solidFill>
                <a:latin typeface="Franklin Gothic Medium" pitchFamily="34" charset="0"/>
              </a:endParaRPr>
            </a:p>
          </p:txBody>
        </p:sp>
        <p:sp>
          <p:nvSpPr>
            <p:cNvPr id="9" name="矩形 28"/>
            <p:cNvSpPr>
              <a:spLocks noChangeArrowheads="1"/>
            </p:cNvSpPr>
            <p:nvPr/>
          </p:nvSpPr>
          <p:spPr bwMode="auto">
            <a:xfrm>
              <a:off x="2809081" y="2514600"/>
              <a:ext cx="945058" cy="3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企业文化</a:t>
              </a:r>
              <a:endParaRPr lang="zh-CN" altLang="en-US" sz="2000" b="1" dirty="0">
                <a:solidFill>
                  <a:srgbClr val="FFFFFF"/>
                </a:solidFill>
                <a:latin typeface="微软雅黑" pitchFamily="34" charset="-122"/>
                <a:ea typeface="微软雅黑" pitchFamily="34" charset="-122"/>
              </a:endParaRPr>
            </a:p>
          </p:txBody>
        </p:sp>
        <p:sp>
          <p:nvSpPr>
            <p:cNvPr id="10" name="矩形 29"/>
            <p:cNvSpPr>
              <a:spLocks noChangeArrowheads="1"/>
            </p:cNvSpPr>
            <p:nvPr/>
          </p:nvSpPr>
          <p:spPr bwMode="auto">
            <a:xfrm>
              <a:off x="4069556" y="2514600"/>
              <a:ext cx="945058" cy="3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企业愿景</a:t>
              </a:r>
              <a:endParaRPr lang="zh-CN" altLang="en-US" sz="2000" b="1" dirty="0">
                <a:solidFill>
                  <a:srgbClr val="FFFFFF"/>
                </a:solidFill>
                <a:latin typeface="微软雅黑" pitchFamily="34" charset="-122"/>
                <a:ea typeface="微软雅黑" pitchFamily="34" charset="-122"/>
              </a:endParaRPr>
            </a:p>
          </p:txBody>
        </p:sp>
        <p:sp>
          <p:nvSpPr>
            <p:cNvPr id="11" name="矩形 30"/>
            <p:cNvSpPr>
              <a:spLocks noChangeArrowheads="1"/>
            </p:cNvSpPr>
            <p:nvPr/>
          </p:nvSpPr>
          <p:spPr bwMode="auto">
            <a:xfrm>
              <a:off x="5330031" y="2514600"/>
              <a:ext cx="945058" cy="3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企业</a:t>
              </a:r>
              <a:r>
                <a:rPr lang="zh-CN" altLang="en-US" sz="2000" b="1" dirty="0">
                  <a:solidFill>
                    <a:srgbClr val="FFFFFF"/>
                  </a:solidFill>
                  <a:latin typeface="微软雅黑" pitchFamily="34" charset="-122"/>
                  <a:ea typeface="微软雅黑" pitchFamily="34" charset="-122"/>
                </a:rPr>
                <a:t>口碑</a:t>
              </a:r>
            </a:p>
          </p:txBody>
        </p:sp>
        <p:sp>
          <p:nvSpPr>
            <p:cNvPr id="12" name="TextBox 20"/>
            <p:cNvSpPr txBox="1">
              <a:spLocks noChangeArrowheads="1"/>
            </p:cNvSpPr>
            <p:nvPr/>
          </p:nvSpPr>
          <p:spPr bwMode="auto">
            <a:xfrm>
              <a:off x="2207418" y="3243263"/>
              <a:ext cx="68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6000" dirty="0">
                  <a:latin typeface="Broadway" pitchFamily="82" charset="0"/>
                  <a:cs typeface="Arial" pitchFamily="34" charset="0"/>
                </a:rPr>
                <a:t>1</a:t>
              </a:r>
              <a:endParaRPr lang="zh-CN" altLang="en-US" sz="6000" dirty="0">
                <a:latin typeface="Broadway" pitchFamily="82" charset="0"/>
                <a:ea typeface="宋体" pitchFamily="2" charset="-122"/>
              </a:endParaRPr>
            </a:p>
          </p:txBody>
        </p:sp>
        <p:cxnSp>
          <p:nvCxnSpPr>
            <p:cNvPr id="13" name="直接连接符 7167"/>
            <p:cNvCxnSpPr>
              <a:cxnSpLocks noChangeShapeType="1"/>
            </p:cNvCxnSpPr>
            <p:nvPr/>
          </p:nvCxnSpPr>
          <p:spPr bwMode="auto">
            <a:xfrm>
              <a:off x="1562893" y="2373313"/>
              <a:ext cx="5295107" cy="0"/>
            </a:xfrm>
            <a:prstGeom prst="line">
              <a:avLst/>
            </a:prstGeom>
            <a:noFill/>
            <a:ln w="9525">
              <a:solidFill>
                <a:srgbClr val="7F7F7F"/>
              </a:solidFill>
              <a:round/>
              <a:headEnd/>
              <a:tailEnd/>
            </a:ln>
            <a:extLst>
              <a:ext uri="{909E8E84-426E-40DD-AFC4-6F175D3DCCD1}">
                <a14:hiddenFill xmlns:a14="http://schemas.microsoft.com/office/drawing/2010/main">
                  <a:noFill/>
                </a14:hiddenFill>
              </a:ext>
            </a:extLst>
          </p:spPr>
        </p:cxnSp>
        <p:sp>
          <p:nvSpPr>
            <p:cNvPr id="14" name="TextBox 38"/>
            <p:cNvSpPr txBox="1">
              <a:spLocks noChangeArrowheads="1"/>
            </p:cNvSpPr>
            <p:nvPr/>
          </p:nvSpPr>
          <p:spPr bwMode="auto">
            <a:xfrm>
              <a:off x="3479006" y="3243263"/>
              <a:ext cx="68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6000" dirty="0">
                  <a:latin typeface="Broadway" pitchFamily="82" charset="0"/>
                  <a:cs typeface="Arial" pitchFamily="34" charset="0"/>
                </a:rPr>
                <a:t>2</a:t>
              </a:r>
              <a:endParaRPr lang="zh-CN" altLang="en-US" sz="6000" dirty="0">
                <a:latin typeface="Broadway" pitchFamily="82" charset="0"/>
                <a:ea typeface="宋体" pitchFamily="2" charset="-122"/>
              </a:endParaRPr>
            </a:p>
          </p:txBody>
        </p:sp>
        <p:sp>
          <p:nvSpPr>
            <p:cNvPr id="15" name="TextBox 39"/>
            <p:cNvSpPr txBox="1">
              <a:spLocks noChangeArrowheads="1"/>
            </p:cNvSpPr>
            <p:nvPr/>
          </p:nvSpPr>
          <p:spPr bwMode="auto">
            <a:xfrm>
              <a:off x="4750593" y="3243263"/>
              <a:ext cx="68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6000" dirty="0">
                  <a:latin typeface="Broadway" pitchFamily="82" charset="0"/>
                  <a:cs typeface="Arial" pitchFamily="34" charset="0"/>
                </a:rPr>
                <a:t>3</a:t>
              </a:r>
              <a:endParaRPr lang="zh-CN" altLang="en-US" sz="6000" dirty="0">
                <a:latin typeface="Broadway" pitchFamily="82" charset="0"/>
                <a:ea typeface="宋体" pitchFamily="2" charset="-122"/>
              </a:endParaRPr>
            </a:p>
          </p:txBody>
        </p:sp>
        <p:sp>
          <p:nvSpPr>
            <p:cNvPr id="16" name="TextBox 40"/>
            <p:cNvSpPr txBox="1">
              <a:spLocks noChangeArrowheads="1"/>
            </p:cNvSpPr>
            <p:nvPr/>
          </p:nvSpPr>
          <p:spPr bwMode="auto">
            <a:xfrm>
              <a:off x="5944393" y="3243263"/>
              <a:ext cx="68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6000" dirty="0">
                  <a:latin typeface="Broadway" pitchFamily="82" charset="0"/>
                  <a:cs typeface="Arial" pitchFamily="34" charset="0"/>
                </a:rPr>
                <a:t>4</a:t>
              </a:r>
              <a:endParaRPr lang="zh-CN" altLang="en-US" sz="6000" dirty="0">
                <a:latin typeface="Broadway" pitchFamily="82" charset="0"/>
                <a:ea typeface="宋体" pitchFamily="2" charset="-122"/>
              </a:endParaRPr>
            </a:p>
          </p:txBody>
        </p:sp>
        <p:cxnSp>
          <p:nvCxnSpPr>
            <p:cNvPr id="17" name="直接连接符 7172"/>
            <p:cNvCxnSpPr>
              <a:cxnSpLocks noChangeShapeType="1"/>
            </p:cNvCxnSpPr>
            <p:nvPr/>
          </p:nvCxnSpPr>
          <p:spPr bwMode="auto">
            <a:xfrm>
              <a:off x="1562893" y="2217738"/>
              <a:ext cx="0" cy="209550"/>
            </a:xfrm>
            <a:prstGeom prst="line">
              <a:avLst/>
            </a:prstGeom>
            <a:noFill/>
            <a:ln w="9525">
              <a:solidFill>
                <a:srgbClr val="7F7F7F"/>
              </a:solidFill>
              <a:round/>
              <a:headEnd/>
              <a:tailEnd/>
            </a:ln>
            <a:extLst>
              <a:ext uri="{909E8E84-426E-40DD-AFC4-6F175D3DCCD1}">
                <a14:hiddenFill xmlns:a14="http://schemas.microsoft.com/office/drawing/2010/main">
                  <a:noFill/>
                </a14:hiddenFill>
              </a:ext>
            </a:extLst>
          </p:spPr>
        </p:cxnSp>
        <p:cxnSp>
          <p:nvCxnSpPr>
            <p:cNvPr id="18" name="直接连接符 50"/>
            <p:cNvCxnSpPr>
              <a:cxnSpLocks noChangeShapeType="1"/>
            </p:cNvCxnSpPr>
            <p:nvPr/>
          </p:nvCxnSpPr>
          <p:spPr bwMode="auto">
            <a:xfrm>
              <a:off x="2817018" y="2217738"/>
              <a:ext cx="0" cy="209550"/>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cxnSp>
        <p:cxnSp>
          <p:nvCxnSpPr>
            <p:cNvPr id="19" name="直接连接符 51"/>
            <p:cNvCxnSpPr>
              <a:cxnSpLocks noChangeShapeType="1"/>
            </p:cNvCxnSpPr>
            <p:nvPr/>
          </p:nvCxnSpPr>
          <p:spPr bwMode="auto">
            <a:xfrm>
              <a:off x="4071143" y="2217738"/>
              <a:ext cx="0" cy="209550"/>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cxnSp>
        <p:cxnSp>
          <p:nvCxnSpPr>
            <p:cNvPr id="20" name="直接连接符 52"/>
            <p:cNvCxnSpPr>
              <a:cxnSpLocks noChangeShapeType="1"/>
            </p:cNvCxnSpPr>
            <p:nvPr/>
          </p:nvCxnSpPr>
          <p:spPr bwMode="auto">
            <a:xfrm>
              <a:off x="5325268" y="2217738"/>
              <a:ext cx="0" cy="209550"/>
            </a:xfrm>
            <a:prstGeom prst="line">
              <a:avLst/>
            </a:prstGeom>
            <a:noFill/>
            <a:ln w="9525">
              <a:solidFill>
                <a:srgbClr val="7F7F7F"/>
              </a:solidFill>
              <a:round/>
              <a:headEnd/>
              <a:tailEnd/>
            </a:ln>
            <a:extLst>
              <a:ext uri="{909E8E84-426E-40DD-AFC4-6F175D3DCCD1}">
                <a14:hiddenFill xmlns:a14="http://schemas.microsoft.com/office/drawing/2010/main">
                  <a:noFill/>
                </a14:hiddenFill>
              </a:ext>
            </a:extLst>
          </p:spPr>
        </p:cxnSp>
        <p:cxnSp>
          <p:nvCxnSpPr>
            <p:cNvPr id="21" name="直接连接符 53"/>
            <p:cNvCxnSpPr>
              <a:cxnSpLocks noChangeShapeType="1"/>
            </p:cNvCxnSpPr>
            <p:nvPr/>
          </p:nvCxnSpPr>
          <p:spPr bwMode="auto">
            <a:xfrm>
              <a:off x="6579393" y="2217738"/>
              <a:ext cx="0" cy="209550"/>
            </a:xfrm>
            <a:prstGeom prst="line">
              <a:avLst/>
            </a:prstGeom>
            <a:noFill/>
            <a:ln w="9525">
              <a:solidFill>
                <a:srgbClr val="7F7F7F"/>
              </a:solidFill>
              <a:round/>
              <a:headEnd/>
              <a:tailEnd/>
            </a:ln>
            <a:extLst>
              <a:ext uri="{909E8E84-426E-40DD-AFC4-6F175D3DCCD1}">
                <a14:hiddenFill xmlns:a14="http://schemas.microsoft.com/office/drawing/2010/main">
                  <a:noFill/>
                </a14:hiddenFill>
              </a:ext>
            </a:extLst>
          </p:spPr>
        </p:cxnSp>
        <p:sp>
          <p:nvSpPr>
            <p:cNvPr id="22" name="TextBox 7177"/>
            <p:cNvSpPr txBox="1">
              <a:spLocks noChangeArrowheads="1"/>
            </p:cNvSpPr>
            <p:nvPr/>
          </p:nvSpPr>
          <p:spPr bwMode="auto">
            <a:xfrm>
              <a:off x="1562893" y="1837998"/>
              <a:ext cx="9882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1400" dirty="0" smtClean="0">
                  <a:solidFill>
                    <a:srgbClr val="7F7F7F"/>
                  </a:solidFill>
                  <a:latin typeface="Broadway" pitchFamily="82" charset="0"/>
                  <a:cs typeface="Arial" pitchFamily="34" charset="0"/>
                </a:rPr>
                <a:t>Part   </a:t>
              </a:r>
              <a:r>
                <a:rPr lang="en-US" altLang="zh-CN" sz="2800" dirty="0" smtClean="0">
                  <a:solidFill>
                    <a:srgbClr val="7F7F7F"/>
                  </a:solidFill>
                  <a:latin typeface="Broadway" pitchFamily="82" charset="0"/>
                  <a:cs typeface="Arial" pitchFamily="34" charset="0"/>
                </a:rPr>
                <a:t>1</a:t>
              </a:r>
              <a:endParaRPr lang="zh-CN" altLang="en-US" sz="2800" dirty="0">
                <a:solidFill>
                  <a:srgbClr val="7F7F7F"/>
                </a:solidFill>
                <a:latin typeface="Broadway" pitchFamily="82" charset="0"/>
                <a:ea typeface="宋体" pitchFamily="2" charset="-122"/>
              </a:endParaRPr>
            </a:p>
          </p:txBody>
        </p:sp>
        <p:sp>
          <p:nvSpPr>
            <p:cNvPr id="23" name="TextBox 7177"/>
            <p:cNvSpPr txBox="1">
              <a:spLocks noChangeArrowheads="1"/>
            </p:cNvSpPr>
            <p:nvPr/>
          </p:nvSpPr>
          <p:spPr bwMode="auto">
            <a:xfrm>
              <a:off x="2843808" y="1837998"/>
              <a:ext cx="771463" cy="40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1400" dirty="0" smtClean="0">
                  <a:solidFill>
                    <a:srgbClr val="00B0F0"/>
                  </a:solidFill>
                  <a:latin typeface="Broadway" pitchFamily="82" charset="0"/>
                  <a:cs typeface="Arial" pitchFamily="34" charset="0"/>
                </a:rPr>
                <a:t>Part   </a:t>
              </a:r>
              <a:r>
                <a:rPr lang="en-US" altLang="zh-CN" sz="2800" dirty="0" smtClean="0">
                  <a:solidFill>
                    <a:srgbClr val="00B0F0"/>
                  </a:solidFill>
                  <a:latin typeface="Broadway" pitchFamily="82" charset="0"/>
                  <a:cs typeface="Arial" pitchFamily="34" charset="0"/>
                </a:rPr>
                <a:t>2</a:t>
              </a:r>
              <a:endParaRPr lang="zh-CN" altLang="en-US" sz="2800" dirty="0">
                <a:solidFill>
                  <a:srgbClr val="00B0F0"/>
                </a:solidFill>
                <a:latin typeface="Broadway" pitchFamily="82" charset="0"/>
                <a:ea typeface="宋体" pitchFamily="2" charset="-122"/>
              </a:endParaRPr>
            </a:p>
          </p:txBody>
        </p:sp>
        <p:sp>
          <p:nvSpPr>
            <p:cNvPr id="24" name="TextBox 7177"/>
            <p:cNvSpPr txBox="1">
              <a:spLocks noChangeArrowheads="1"/>
            </p:cNvSpPr>
            <p:nvPr/>
          </p:nvSpPr>
          <p:spPr bwMode="auto">
            <a:xfrm>
              <a:off x="4122339" y="1837998"/>
              <a:ext cx="9433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1400" dirty="0" smtClean="0">
                  <a:solidFill>
                    <a:srgbClr val="7F7F7F"/>
                  </a:solidFill>
                  <a:latin typeface="Broadway" pitchFamily="82" charset="0"/>
                  <a:cs typeface="Arial" pitchFamily="34" charset="0"/>
                </a:rPr>
                <a:t>Part  </a:t>
              </a:r>
              <a:r>
                <a:rPr lang="en-US" altLang="zh-CN" sz="2800" dirty="0" smtClean="0">
                  <a:solidFill>
                    <a:srgbClr val="7F7F7F"/>
                  </a:solidFill>
                  <a:latin typeface="Broadway" pitchFamily="82" charset="0"/>
                  <a:cs typeface="Arial" pitchFamily="34" charset="0"/>
                </a:rPr>
                <a:t>3</a:t>
              </a:r>
              <a:endParaRPr lang="zh-CN" altLang="en-US" sz="2800" dirty="0">
                <a:solidFill>
                  <a:srgbClr val="7F7F7F"/>
                </a:solidFill>
                <a:latin typeface="Broadway" pitchFamily="82" charset="0"/>
                <a:ea typeface="宋体" pitchFamily="2" charset="-122"/>
              </a:endParaRPr>
            </a:p>
          </p:txBody>
        </p:sp>
        <p:sp>
          <p:nvSpPr>
            <p:cNvPr id="25" name="TextBox 7177"/>
            <p:cNvSpPr txBox="1">
              <a:spLocks noChangeArrowheads="1"/>
            </p:cNvSpPr>
            <p:nvPr/>
          </p:nvSpPr>
          <p:spPr bwMode="auto">
            <a:xfrm>
              <a:off x="5307806" y="1837998"/>
              <a:ext cx="9433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bg1"/>
                  </a:solidFill>
                  <a:latin typeface="黑体" pitchFamily="2" charset="-122"/>
                  <a:ea typeface="黑体" pitchFamily="2" charset="-122"/>
                </a:defRPr>
              </a:lvl1pPr>
              <a:lvl2pPr marL="742950" indent="-285750" eaLnBrk="0" hangingPunct="0">
                <a:defRPr sz="1600" b="1">
                  <a:solidFill>
                    <a:schemeClr val="bg1"/>
                  </a:solidFill>
                  <a:latin typeface="黑体" pitchFamily="2" charset="-122"/>
                  <a:ea typeface="黑体" pitchFamily="2" charset="-122"/>
                </a:defRPr>
              </a:lvl2pPr>
              <a:lvl3pPr marL="1143000" indent="-228600" eaLnBrk="0" hangingPunct="0">
                <a:defRPr sz="1600" b="1">
                  <a:solidFill>
                    <a:schemeClr val="bg1"/>
                  </a:solidFill>
                  <a:latin typeface="黑体" pitchFamily="2" charset="-122"/>
                  <a:ea typeface="黑体" pitchFamily="2" charset="-122"/>
                </a:defRPr>
              </a:lvl3pPr>
              <a:lvl4pPr marL="1600200" indent="-228600" eaLnBrk="0" hangingPunct="0">
                <a:defRPr sz="1600" b="1">
                  <a:solidFill>
                    <a:schemeClr val="bg1"/>
                  </a:solidFill>
                  <a:latin typeface="黑体" pitchFamily="2" charset="-122"/>
                  <a:ea typeface="黑体" pitchFamily="2" charset="-122"/>
                </a:defRPr>
              </a:lvl4pPr>
              <a:lvl5pPr marL="2057400" indent="-228600" eaLnBrk="0" hangingPunct="0">
                <a:defRPr sz="1600" b="1">
                  <a:solidFill>
                    <a:schemeClr val="bg1"/>
                  </a:solidFill>
                  <a:latin typeface="黑体" pitchFamily="2" charset="-122"/>
                  <a:ea typeface="黑体" pitchFamily="2" charset="-122"/>
                </a:defRPr>
              </a:lvl5pPr>
              <a:lvl6pPr marL="25146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6pPr>
              <a:lvl7pPr marL="29718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7pPr>
              <a:lvl8pPr marL="34290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8pPr>
              <a:lvl9pPr marL="3886200" indent="-228600" algn="ctr" eaLnBrk="0" fontAlgn="base" hangingPunct="0">
                <a:spcBef>
                  <a:spcPct val="50000"/>
                </a:spcBef>
                <a:spcAft>
                  <a:spcPct val="0"/>
                </a:spcAft>
                <a:defRPr sz="1600" b="1">
                  <a:solidFill>
                    <a:schemeClr val="bg1"/>
                  </a:solidFill>
                  <a:latin typeface="黑体" pitchFamily="2" charset="-122"/>
                  <a:ea typeface="黑体" pitchFamily="2" charset="-122"/>
                </a:defRPr>
              </a:lvl9pPr>
            </a:lstStyle>
            <a:p>
              <a:pPr eaLnBrk="1" hangingPunct="1"/>
              <a:r>
                <a:rPr lang="en-US" altLang="zh-CN" sz="1400" dirty="0" smtClean="0">
                  <a:solidFill>
                    <a:srgbClr val="7F7F7F"/>
                  </a:solidFill>
                  <a:latin typeface="Broadway" pitchFamily="82" charset="0"/>
                  <a:cs typeface="Arial" pitchFamily="34" charset="0"/>
                </a:rPr>
                <a:t>Part  </a:t>
              </a:r>
              <a:r>
                <a:rPr lang="en-US" altLang="zh-CN" sz="2800" dirty="0" smtClean="0">
                  <a:solidFill>
                    <a:srgbClr val="7F7F7F"/>
                  </a:solidFill>
                  <a:latin typeface="Broadway" pitchFamily="82" charset="0"/>
                  <a:cs typeface="Arial" pitchFamily="34" charset="0"/>
                </a:rPr>
                <a:t>4</a:t>
              </a:r>
              <a:endParaRPr lang="zh-CN" altLang="en-US" sz="1400" dirty="0">
                <a:solidFill>
                  <a:srgbClr val="7F7F7F"/>
                </a:solidFill>
                <a:latin typeface="Broadway" pitchFamily="82" charset="0"/>
                <a:ea typeface="宋体" pitchFamily="2" charset="-122"/>
              </a:endParaRPr>
            </a:p>
          </p:txBody>
        </p:sp>
        <p:sp>
          <p:nvSpPr>
            <p:cNvPr id="26" name="矩形 28"/>
            <p:cNvSpPr>
              <a:spLocks noChangeArrowheads="1"/>
            </p:cNvSpPr>
            <p:nvPr/>
          </p:nvSpPr>
          <p:spPr bwMode="auto">
            <a:xfrm>
              <a:off x="1539874" y="2552700"/>
              <a:ext cx="945058" cy="3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000" b="1" dirty="0">
                  <a:solidFill>
                    <a:srgbClr val="FFFFFF"/>
                  </a:solidFill>
                  <a:latin typeface="微软雅黑" pitchFamily="34" charset="-122"/>
                  <a:ea typeface="微软雅黑" pitchFamily="34" charset="-122"/>
                </a:rPr>
                <a:t>企业历程</a:t>
              </a:r>
            </a:p>
          </p:txBody>
        </p:sp>
      </p:grpSp>
      <p:pic>
        <p:nvPicPr>
          <p:cNvPr id="3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338002"/>
            <a:ext cx="2411761" cy="721580"/>
          </a:xfrm>
          <a:prstGeom prst="rect">
            <a:avLst/>
          </a:prstGeom>
          <a:ln>
            <a:noFill/>
          </a:ln>
          <a:effectLst>
            <a:reflection blurRad="6350" stA="50000" endA="300" endPos="55000" dir="5400000" sy="-100000" algn="bl" rotWithShape="0"/>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 name="组合 31"/>
          <p:cNvGrpSpPr/>
          <p:nvPr/>
        </p:nvGrpSpPr>
        <p:grpSpPr>
          <a:xfrm>
            <a:off x="0" y="4731990"/>
            <a:ext cx="9144000" cy="523220"/>
            <a:chOff x="0" y="4731990"/>
            <a:chExt cx="9144000" cy="523220"/>
          </a:xfrm>
          <a:effectLst>
            <a:outerShdw blurRad="63500" sx="102000" sy="102000" algn="ctr" rotWithShape="0">
              <a:prstClr val="black">
                <a:alpha val="40000"/>
              </a:prstClr>
            </a:outerShdw>
          </a:effectLst>
        </p:grpSpPr>
        <p:sp>
          <p:nvSpPr>
            <p:cNvPr id="33" name="TextBox 32"/>
            <p:cNvSpPr txBox="1"/>
            <p:nvPr/>
          </p:nvSpPr>
          <p:spPr>
            <a:xfrm>
              <a:off x="6509676" y="4731990"/>
              <a:ext cx="1715077" cy="523220"/>
            </a:xfrm>
            <a:prstGeom prst="rect">
              <a:avLst/>
            </a:prstGeom>
            <a:noFill/>
          </p:spPr>
          <p:txBody>
            <a:bodyPr wrap="square" rtlCol="0">
              <a:spAutoFit/>
            </a:bodyPr>
            <a:lstStyle/>
            <a:p>
              <a:r>
                <a:rPr lang="zh-CN" altLang="en-US" sz="2800" b="1" dirty="0" smtClean="0">
                  <a:solidFill>
                    <a:schemeClr val="tx1">
                      <a:lumMod val="50000"/>
                      <a:lumOff val="50000"/>
                    </a:schemeClr>
                  </a:solidFill>
                  <a:latin typeface="微软雅黑" pitchFamily="34" charset="-122"/>
                  <a:ea typeface="微软雅黑" pitchFamily="34" charset="-122"/>
                </a:rPr>
                <a:t>万泰建设</a:t>
              </a:r>
              <a:endParaRPr lang="zh-CN" altLang="en-US" sz="2800" b="1" dirty="0">
                <a:solidFill>
                  <a:schemeClr val="tx1">
                    <a:lumMod val="50000"/>
                    <a:lumOff val="50000"/>
                  </a:schemeClr>
                </a:solidFill>
                <a:latin typeface="微软雅黑" pitchFamily="34" charset="-122"/>
                <a:ea typeface="微软雅黑" pitchFamily="34" charset="-122"/>
              </a:endParaRPr>
            </a:p>
          </p:txBody>
        </p:sp>
        <p:grpSp>
          <p:nvGrpSpPr>
            <p:cNvPr id="34" name="组合 33"/>
            <p:cNvGrpSpPr/>
            <p:nvPr/>
          </p:nvGrpSpPr>
          <p:grpSpPr>
            <a:xfrm>
              <a:off x="0" y="4833605"/>
              <a:ext cx="9144000" cy="330425"/>
              <a:chOff x="0" y="6444822"/>
              <a:chExt cx="9144000" cy="440567"/>
            </a:xfrm>
          </p:grpSpPr>
          <p:sp>
            <p:nvSpPr>
              <p:cNvPr id="35" name="矩形 34"/>
              <p:cNvSpPr/>
              <p:nvPr/>
            </p:nvSpPr>
            <p:spPr>
              <a:xfrm>
                <a:off x="0" y="6472211"/>
                <a:ext cx="6509675"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8141472" y="6444822"/>
                <a:ext cx="534984" cy="413178"/>
                <a:chOff x="8072352" y="6444822"/>
                <a:chExt cx="534984" cy="413178"/>
              </a:xfrm>
            </p:grpSpPr>
            <p:sp>
              <p:nvSpPr>
                <p:cNvPr id="38" name="矩形 37"/>
                <p:cNvSpPr/>
                <p:nvPr/>
              </p:nvSpPr>
              <p:spPr>
                <a:xfrm>
                  <a:off x="8072352" y="6444822"/>
                  <a:ext cx="45719"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148701" y="6444822"/>
                  <a:ext cx="72008"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8251339" y="6444822"/>
                  <a:ext cx="106455"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8388424" y="6444822"/>
                  <a:ext cx="218912"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矩形 36"/>
              <p:cNvSpPr/>
              <p:nvPr/>
            </p:nvSpPr>
            <p:spPr>
              <a:xfrm>
                <a:off x="8723986" y="6444822"/>
                <a:ext cx="420014"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2017989314"/>
      </p:ext>
    </p:extLst>
  </p:cSld>
  <p:clrMapOvr>
    <a:masterClrMapping/>
  </p:clrMapOvr>
  <mc:AlternateContent xmlns:mc="http://schemas.openxmlformats.org/markup-compatibility/2006" xmlns:p14="http://schemas.microsoft.com/office/powerpoint/2010/main">
    <mc:Choice Requires="p14">
      <p:transition spd="slow" p14:dur="2500" advClick="0" advTm="500">
        <p:checker/>
      </p:transition>
    </mc:Choice>
    <mc:Fallback xmlns="">
      <p:transition spd="slow" advClick="0" advTm="500">
        <p:check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338002"/>
            <a:ext cx="2411761" cy="721580"/>
          </a:xfrm>
          <a:prstGeom prst="rect">
            <a:avLst/>
          </a:prstGeom>
          <a:ln>
            <a:noFill/>
          </a:ln>
          <a:effectLst>
            <a:reflection blurRad="6350" stA="50000" endA="300" endPos="55000" dir="5400000" sy="-100000" algn="bl" rotWithShape="0"/>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4"/>
          <p:cNvGrpSpPr/>
          <p:nvPr/>
        </p:nvGrpSpPr>
        <p:grpSpPr>
          <a:xfrm>
            <a:off x="0" y="4731990"/>
            <a:ext cx="9144000" cy="523220"/>
            <a:chOff x="0" y="4731990"/>
            <a:chExt cx="9144000" cy="523220"/>
          </a:xfrm>
          <a:effectLst>
            <a:outerShdw blurRad="63500" sx="102000" sy="102000" algn="ctr" rotWithShape="0">
              <a:prstClr val="black">
                <a:alpha val="40000"/>
              </a:prstClr>
            </a:outerShdw>
          </a:effectLst>
        </p:grpSpPr>
        <p:sp>
          <p:nvSpPr>
            <p:cNvPr id="6" name="TextBox 5"/>
            <p:cNvSpPr txBox="1"/>
            <p:nvPr/>
          </p:nvSpPr>
          <p:spPr>
            <a:xfrm>
              <a:off x="6509676" y="4731990"/>
              <a:ext cx="1715077" cy="523220"/>
            </a:xfrm>
            <a:prstGeom prst="rect">
              <a:avLst/>
            </a:prstGeom>
            <a:noFill/>
          </p:spPr>
          <p:txBody>
            <a:bodyPr wrap="square" rtlCol="0">
              <a:spAutoFit/>
            </a:bodyPr>
            <a:lstStyle/>
            <a:p>
              <a:r>
                <a:rPr lang="zh-CN" altLang="en-US" sz="2800" b="1" dirty="0" smtClean="0">
                  <a:solidFill>
                    <a:schemeClr val="tx1">
                      <a:lumMod val="50000"/>
                      <a:lumOff val="50000"/>
                    </a:schemeClr>
                  </a:solidFill>
                  <a:latin typeface="微软雅黑" pitchFamily="34" charset="-122"/>
                  <a:ea typeface="微软雅黑" pitchFamily="34" charset="-122"/>
                </a:rPr>
                <a:t>万泰建设</a:t>
              </a:r>
              <a:endParaRPr lang="zh-CN" altLang="en-US" sz="2800" b="1" dirty="0">
                <a:solidFill>
                  <a:schemeClr val="tx1">
                    <a:lumMod val="50000"/>
                    <a:lumOff val="50000"/>
                  </a:schemeClr>
                </a:solidFill>
                <a:latin typeface="微软雅黑" pitchFamily="34" charset="-122"/>
                <a:ea typeface="微软雅黑" pitchFamily="34" charset="-122"/>
              </a:endParaRPr>
            </a:p>
          </p:txBody>
        </p:sp>
        <p:grpSp>
          <p:nvGrpSpPr>
            <p:cNvPr id="7" name="组合 6"/>
            <p:cNvGrpSpPr/>
            <p:nvPr/>
          </p:nvGrpSpPr>
          <p:grpSpPr>
            <a:xfrm>
              <a:off x="0" y="4833605"/>
              <a:ext cx="9144000" cy="330425"/>
              <a:chOff x="0" y="6444822"/>
              <a:chExt cx="9144000" cy="440567"/>
            </a:xfrm>
          </p:grpSpPr>
          <p:sp>
            <p:nvSpPr>
              <p:cNvPr id="8" name="矩形 7"/>
              <p:cNvSpPr/>
              <p:nvPr/>
            </p:nvSpPr>
            <p:spPr>
              <a:xfrm>
                <a:off x="0" y="6472211"/>
                <a:ext cx="6509675"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8141472" y="6444822"/>
                <a:ext cx="534984" cy="413178"/>
                <a:chOff x="8072352" y="6444822"/>
                <a:chExt cx="534984" cy="413178"/>
              </a:xfrm>
            </p:grpSpPr>
            <p:sp>
              <p:nvSpPr>
                <p:cNvPr id="11" name="矩形 10"/>
                <p:cNvSpPr/>
                <p:nvPr/>
              </p:nvSpPr>
              <p:spPr>
                <a:xfrm>
                  <a:off x="8072352" y="6444822"/>
                  <a:ext cx="45719"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148701" y="6444822"/>
                  <a:ext cx="72008"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8251339" y="6444822"/>
                  <a:ext cx="106455"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8388424" y="6444822"/>
                  <a:ext cx="218912"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矩形 9"/>
              <p:cNvSpPr/>
              <p:nvPr/>
            </p:nvSpPr>
            <p:spPr>
              <a:xfrm>
                <a:off x="8723986" y="6444822"/>
                <a:ext cx="420014"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15" name="直接连接符 14"/>
          <p:cNvCxnSpPr/>
          <p:nvPr/>
        </p:nvCxnSpPr>
        <p:spPr>
          <a:xfrm>
            <a:off x="822800" y="1997457"/>
            <a:ext cx="0" cy="27345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267744" y="1997457"/>
            <a:ext cx="0" cy="2734533"/>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51920" y="1997457"/>
            <a:ext cx="0" cy="27345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292080" y="1997457"/>
            <a:ext cx="0" cy="27345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732240" y="1997457"/>
            <a:ext cx="0" cy="27345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100392" y="1997457"/>
            <a:ext cx="0" cy="27345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11560" y="1626354"/>
            <a:ext cx="648072" cy="369332"/>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schemeClr val="tx1">
                    <a:lumMod val="50000"/>
                    <a:lumOff val="50000"/>
                  </a:schemeClr>
                </a:solidFill>
                <a:latin typeface="Broadway" pitchFamily="82" charset="0"/>
              </a:rPr>
              <a:t>0%</a:t>
            </a:r>
            <a:endParaRPr lang="zh-CN" altLang="en-US" dirty="0">
              <a:solidFill>
                <a:schemeClr val="tx1">
                  <a:lumMod val="50000"/>
                  <a:lumOff val="50000"/>
                </a:schemeClr>
              </a:solidFill>
              <a:latin typeface="Broadway" pitchFamily="82" charset="0"/>
            </a:endParaRPr>
          </a:p>
        </p:txBody>
      </p:sp>
      <p:sp>
        <p:nvSpPr>
          <p:cNvPr id="22" name="TextBox 21"/>
          <p:cNvSpPr txBox="1"/>
          <p:nvPr/>
        </p:nvSpPr>
        <p:spPr>
          <a:xfrm>
            <a:off x="3579680" y="1622950"/>
            <a:ext cx="665308" cy="372736"/>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schemeClr val="tx1">
                    <a:lumMod val="50000"/>
                    <a:lumOff val="50000"/>
                  </a:schemeClr>
                </a:solidFill>
                <a:latin typeface="Broadway" pitchFamily="82" charset="0"/>
              </a:rPr>
              <a:t>40%</a:t>
            </a:r>
            <a:endParaRPr lang="zh-CN" altLang="en-US" dirty="0">
              <a:solidFill>
                <a:schemeClr val="tx1">
                  <a:lumMod val="50000"/>
                  <a:lumOff val="50000"/>
                </a:schemeClr>
              </a:solidFill>
              <a:latin typeface="Broadway" pitchFamily="82" charset="0"/>
            </a:endParaRPr>
          </a:p>
        </p:txBody>
      </p:sp>
      <p:sp>
        <p:nvSpPr>
          <p:cNvPr id="23" name="TextBox 22"/>
          <p:cNvSpPr txBox="1"/>
          <p:nvPr/>
        </p:nvSpPr>
        <p:spPr>
          <a:xfrm>
            <a:off x="2029489" y="1626354"/>
            <a:ext cx="780334" cy="369332"/>
          </a:xfrm>
          <a:prstGeom prst="rect">
            <a:avLst/>
          </a:prstGeom>
          <a:noFill/>
          <a:ln>
            <a:noFill/>
          </a:ln>
          <a:effectLst>
            <a:outerShdw blurRad="63500" sx="102000" sy="102000" algn="ctr" rotWithShape="0">
              <a:prstClr val="black">
                <a:alpha val="40000"/>
              </a:prstClr>
            </a:outerShdw>
          </a:effectLst>
        </p:spPr>
        <p:txBody>
          <a:bodyPr wrap="square" rtlCol="0">
            <a:spAutoFit/>
          </a:bodyPr>
          <a:lstStyle/>
          <a:p>
            <a:r>
              <a:rPr lang="en-US" altLang="zh-CN" dirty="0" smtClean="0">
                <a:solidFill>
                  <a:srgbClr val="00B0F0"/>
                </a:solidFill>
                <a:latin typeface="Broadway" pitchFamily="82" charset="0"/>
              </a:rPr>
              <a:t>20%</a:t>
            </a:r>
            <a:endParaRPr lang="zh-CN" altLang="en-US" dirty="0">
              <a:solidFill>
                <a:srgbClr val="00B0F0"/>
              </a:solidFill>
              <a:latin typeface="Broadway" pitchFamily="82" charset="0"/>
            </a:endParaRPr>
          </a:p>
        </p:txBody>
      </p:sp>
      <p:sp>
        <p:nvSpPr>
          <p:cNvPr id="24" name="TextBox 23"/>
          <p:cNvSpPr txBox="1"/>
          <p:nvPr/>
        </p:nvSpPr>
        <p:spPr>
          <a:xfrm>
            <a:off x="6444368" y="1626354"/>
            <a:ext cx="791928" cy="369332"/>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schemeClr val="tx1">
                    <a:lumMod val="50000"/>
                    <a:lumOff val="50000"/>
                  </a:schemeClr>
                </a:solidFill>
                <a:latin typeface="Broadway" pitchFamily="82" charset="0"/>
              </a:rPr>
              <a:t>80%</a:t>
            </a:r>
            <a:endParaRPr lang="zh-CN" altLang="en-US" dirty="0">
              <a:solidFill>
                <a:schemeClr val="tx1">
                  <a:lumMod val="50000"/>
                  <a:lumOff val="50000"/>
                </a:schemeClr>
              </a:solidFill>
              <a:latin typeface="Broadway" pitchFamily="82" charset="0"/>
            </a:endParaRPr>
          </a:p>
        </p:txBody>
      </p:sp>
      <p:sp>
        <p:nvSpPr>
          <p:cNvPr id="25" name="TextBox 24"/>
          <p:cNvSpPr txBox="1"/>
          <p:nvPr/>
        </p:nvSpPr>
        <p:spPr>
          <a:xfrm>
            <a:off x="5014845" y="1626354"/>
            <a:ext cx="659666" cy="369332"/>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schemeClr val="tx1">
                    <a:lumMod val="50000"/>
                    <a:lumOff val="50000"/>
                  </a:schemeClr>
                </a:solidFill>
                <a:latin typeface="Broadway" pitchFamily="82" charset="0"/>
              </a:rPr>
              <a:t>60%</a:t>
            </a:r>
            <a:endParaRPr lang="zh-CN" altLang="en-US" dirty="0">
              <a:solidFill>
                <a:schemeClr val="tx1">
                  <a:lumMod val="50000"/>
                  <a:lumOff val="50000"/>
                </a:schemeClr>
              </a:solidFill>
              <a:latin typeface="Broadway" pitchFamily="82" charset="0"/>
            </a:endParaRPr>
          </a:p>
        </p:txBody>
      </p:sp>
      <p:sp>
        <p:nvSpPr>
          <p:cNvPr id="26" name="TextBox 25"/>
          <p:cNvSpPr txBox="1"/>
          <p:nvPr/>
        </p:nvSpPr>
        <p:spPr>
          <a:xfrm>
            <a:off x="7776356" y="1626354"/>
            <a:ext cx="900100" cy="369332"/>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schemeClr val="tx1">
                    <a:lumMod val="50000"/>
                    <a:lumOff val="50000"/>
                  </a:schemeClr>
                </a:solidFill>
                <a:latin typeface="Broadway" pitchFamily="82" charset="0"/>
              </a:rPr>
              <a:t>100%</a:t>
            </a:r>
            <a:endParaRPr lang="zh-CN" altLang="en-US" dirty="0">
              <a:solidFill>
                <a:schemeClr val="tx1">
                  <a:lumMod val="50000"/>
                  <a:lumOff val="50000"/>
                </a:schemeClr>
              </a:solidFill>
              <a:latin typeface="Broadway" pitchFamily="82" charset="0"/>
            </a:endParaRPr>
          </a:p>
        </p:txBody>
      </p:sp>
      <p:cxnSp>
        <p:nvCxnSpPr>
          <p:cNvPr id="27" name="直接连接符 26"/>
          <p:cNvCxnSpPr/>
          <p:nvPr/>
        </p:nvCxnSpPr>
        <p:spPr>
          <a:xfrm>
            <a:off x="570772" y="1995686"/>
            <a:ext cx="8105684" cy="0"/>
          </a:xfrm>
          <a:prstGeom prst="line">
            <a:avLst/>
          </a:prstGeom>
          <a:ln>
            <a:solidFill>
              <a:schemeClr val="tx1">
                <a:lumMod val="50000"/>
                <a:lumOff val="50000"/>
              </a:schemeClr>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570772" y="4723416"/>
            <a:ext cx="7859960" cy="0"/>
          </a:xfrm>
          <a:prstGeom prst="line">
            <a:avLst/>
          </a:prstGeom>
          <a:ln>
            <a:solidFill>
              <a:schemeClr val="tx1">
                <a:lumMod val="50000"/>
                <a:lumOff val="50000"/>
              </a:schemeClr>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9" name="矩形 28"/>
          <p:cNvSpPr>
            <a:spLocks noChangeArrowheads="1"/>
          </p:cNvSpPr>
          <p:nvPr/>
        </p:nvSpPr>
        <p:spPr bwMode="auto">
          <a:xfrm>
            <a:off x="2267744" y="2101749"/>
            <a:ext cx="1210588" cy="499624"/>
          </a:xfrm>
          <a:prstGeom prst="rect">
            <a:avLst/>
          </a:prstGeom>
          <a:solidFill>
            <a:srgbClr val="00B0F0"/>
          </a:solidFill>
          <a:ln>
            <a:noFill/>
          </a:ln>
          <a:effectLst>
            <a:outerShdw blurRad="50800" dist="38100" dir="5400000" algn="t" rotWithShape="0">
              <a:prstClr val="black">
                <a:alpha val="40000"/>
              </a:prstClr>
            </a:outerShdw>
          </a:effectLs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万泰使命</a:t>
            </a:r>
            <a:endParaRPr lang="zh-CN" altLang="en-US" sz="2000" b="1" dirty="0">
              <a:solidFill>
                <a:srgbClr val="FFFFFF"/>
              </a:solidFill>
              <a:latin typeface="微软雅黑" pitchFamily="34" charset="-122"/>
              <a:ea typeface="微软雅黑" pitchFamily="34" charset="-122"/>
            </a:endParaRPr>
          </a:p>
        </p:txBody>
      </p:sp>
      <p:sp>
        <p:nvSpPr>
          <p:cNvPr id="30" name="矩形 28"/>
          <p:cNvSpPr>
            <a:spLocks noChangeArrowheads="1"/>
          </p:cNvSpPr>
          <p:nvPr/>
        </p:nvSpPr>
        <p:spPr bwMode="auto">
          <a:xfrm>
            <a:off x="3851920" y="2741964"/>
            <a:ext cx="1210588" cy="499624"/>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万泰精神</a:t>
            </a:r>
            <a:endParaRPr lang="zh-CN" altLang="en-US" sz="2000" b="1" dirty="0">
              <a:solidFill>
                <a:srgbClr val="FFFFFF"/>
              </a:solidFill>
              <a:latin typeface="微软雅黑" pitchFamily="34" charset="-122"/>
              <a:ea typeface="微软雅黑" pitchFamily="34" charset="-122"/>
            </a:endParaRPr>
          </a:p>
        </p:txBody>
      </p:sp>
      <p:sp>
        <p:nvSpPr>
          <p:cNvPr id="31" name="矩形 28"/>
          <p:cNvSpPr>
            <a:spLocks noChangeArrowheads="1"/>
          </p:cNvSpPr>
          <p:nvPr/>
        </p:nvSpPr>
        <p:spPr bwMode="auto">
          <a:xfrm>
            <a:off x="5292080" y="3255826"/>
            <a:ext cx="1210588" cy="499624"/>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核心价值</a:t>
            </a:r>
            <a:endParaRPr lang="zh-CN" altLang="en-US" sz="2000" b="1" dirty="0">
              <a:solidFill>
                <a:srgbClr val="FFFFFF"/>
              </a:solidFill>
              <a:latin typeface="微软雅黑" pitchFamily="34" charset="-122"/>
              <a:ea typeface="微软雅黑" pitchFamily="34" charset="-122"/>
            </a:endParaRPr>
          </a:p>
        </p:txBody>
      </p:sp>
      <p:sp>
        <p:nvSpPr>
          <p:cNvPr id="32" name="矩形 28"/>
          <p:cNvSpPr>
            <a:spLocks noChangeArrowheads="1"/>
          </p:cNvSpPr>
          <p:nvPr/>
        </p:nvSpPr>
        <p:spPr bwMode="auto">
          <a:xfrm>
            <a:off x="6732240" y="3716976"/>
            <a:ext cx="1210588" cy="499624"/>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管理原则</a:t>
            </a:r>
            <a:endParaRPr lang="zh-CN" altLang="en-US" sz="2000" b="1" dirty="0">
              <a:solidFill>
                <a:srgbClr val="FFFFFF"/>
              </a:solidFill>
              <a:latin typeface="微软雅黑" pitchFamily="34" charset="-122"/>
              <a:ea typeface="微软雅黑" pitchFamily="34" charset="-122"/>
            </a:endParaRPr>
          </a:p>
        </p:txBody>
      </p:sp>
      <p:grpSp>
        <p:nvGrpSpPr>
          <p:cNvPr id="76" name="组合 75"/>
          <p:cNvGrpSpPr/>
          <p:nvPr/>
        </p:nvGrpSpPr>
        <p:grpSpPr>
          <a:xfrm>
            <a:off x="-75993" y="202060"/>
            <a:ext cx="2024141" cy="789351"/>
            <a:chOff x="-75993" y="202060"/>
            <a:chExt cx="2024141" cy="789351"/>
          </a:xfrm>
        </p:grpSpPr>
        <p:sp>
          <p:nvSpPr>
            <p:cNvPr id="69" name="矩形 68"/>
            <p:cNvSpPr/>
            <p:nvPr/>
          </p:nvSpPr>
          <p:spPr>
            <a:xfrm rot="17039993">
              <a:off x="506906" y="-380839"/>
              <a:ext cx="432048" cy="1597845"/>
            </a:xfrm>
            <a:custGeom>
              <a:avLst/>
              <a:gdLst/>
              <a:ahLst/>
              <a:cxnLst/>
              <a:rect l="l" t="t" r="r" b="b"/>
              <a:pathLst>
                <a:path w="432048" h="1597845">
                  <a:moveTo>
                    <a:pt x="432048" y="0"/>
                  </a:moveTo>
                  <a:lnTo>
                    <a:pt x="432048" y="1597845"/>
                  </a:lnTo>
                  <a:lnTo>
                    <a:pt x="0" y="1597845"/>
                  </a:lnTo>
                  <a:lnTo>
                    <a:pt x="0" y="107721"/>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0" name="矩形 69"/>
            <p:cNvSpPr/>
            <p:nvPr/>
          </p:nvSpPr>
          <p:spPr>
            <a:xfrm rot="17039993">
              <a:off x="256347" y="360326"/>
              <a:ext cx="47020" cy="587920"/>
            </a:xfrm>
            <a:custGeom>
              <a:avLst/>
              <a:gdLst/>
              <a:ahLst/>
              <a:cxnLst/>
              <a:rect l="l" t="t" r="r" b="b"/>
              <a:pathLst>
                <a:path w="45719" h="982037">
                  <a:moveTo>
                    <a:pt x="45719" y="0"/>
                  </a:moveTo>
                  <a:lnTo>
                    <a:pt x="45719" y="982037"/>
                  </a:lnTo>
                  <a:lnTo>
                    <a:pt x="0" y="982037"/>
                  </a:lnTo>
                  <a:lnTo>
                    <a:pt x="0" y="11399"/>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TextBox 72"/>
            <p:cNvSpPr txBox="1"/>
            <p:nvPr/>
          </p:nvSpPr>
          <p:spPr>
            <a:xfrm rot="776355">
              <a:off x="125717" y="316498"/>
              <a:ext cx="1822431" cy="400110"/>
            </a:xfrm>
            <a:prstGeom prst="rect">
              <a:avLst/>
            </a:prstGeom>
            <a:noFill/>
          </p:spPr>
          <p:txBody>
            <a:bodyPr wrap="square" rtlCol="0">
              <a:spAutoFit/>
            </a:bodyPr>
            <a:lstStyle/>
            <a:p>
              <a:r>
                <a:rPr lang="zh-CN" altLang="en-US" sz="2000" b="1" dirty="0" smtClean="0">
                  <a:solidFill>
                    <a:srgbClr val="FFFFFF"/>
                  </a:solidFill>
                  <a:latin typeface="微软雅黑" pitchFamily="34" charset="-122"/>
                  <a:ea typeface="微软雅黑" pitchFamily="34" charset="-122"/>
                </a:rPr>
                <a:t>企业文化</a:t>
              </a:r>
              <a:endParaRPr lang="zh-CN" altLang="en-US" sz="2000" b="1" dirty="0">
                <a:solidFill>
                  <a:srgbClr val="FFFFFF"/>
                </a:solidFill>
                <a:latin typeface="微软雅黑" pitchFamily="34" charset="-122"/>
                <a:ea typeface="微软雅黑" pitchFamily="34" charset="-122"/>
              </a:endParaRPr>
            </a:p>
          </p:txBody>
        </p:sp>
        <p:sp>
          <p:nvSpPr>
            <p:cNvPr id="74" name="TextBox 73"/>
            <p:cNvSpPr txBox="1"/>
            <p:nvPr/>
          </p:nvSpPr>
          <p:spPr>
            <a:xfrm rot="776355">
              <a:off x="573112" y="683634"/>
              <a:ext cx="885064" cy="307777"/>
            </a:xfrm>
            <a:prstGeom prst="rect">
              <a:avLst/>
            </a:prstGeom>
            <a:noFill/>
          </p:spPr>
          <p:txBody>
            <a:bodyPr wrap="square" rtlCol="0">
              <a:spAutoFit/>
            </a:bodyPr>
            <a:lstStyle/>
            <a:p>
              <a:r>
                <a:rPr lang="en-US" altLang="zh-CN" sz="1400" b="1" dirty="0" smtClean="0">
                  <a:solidFill>
                    <a:srgbClr val="00B0F0"/>
                  </a:solidFill>
                  <a:latin typeface="Broadway" pitchFamily="82" charset="0"/>
                  <a:ea typeface="微软雅黑" pitchFamily="34" charset="-122"/>
                </a:rPr>
                <a:t>On</a:t>
              </a:r>
              <a:r>
                <a:rPr lang="en-US" altLang="zh-CN" sz="1400" b="1" dirty="0">
                  <a:solidFill>
                    <a:srgbClr val="00B0F0"/>
                  </a:solidFill>
                  <a:latin typeface="Broadway" pitchFamily="82" charset="0"/>
                  <a:ea typeface="微软雅黑" pitchFamily="34" charset="-122"/>
                </a:rPr>
                <a:t>e</a:t>
              </a:r>
              <a:endParaRPr lang="zh-CN" altLang="en-US" sz="1400" b="1" dirty="0">
                <a:solidFill>
                  <a:srgbClr val="00B0F0"/>
                </a:solidFill>
                <a:latin typeface="Broadway" pitchFamily="82" charset="0"/>
                <a:ea typeface="微软雅黑" pitchFamily="34" charset="-122"/>
              </a:endParaRPr>
            </a:p>
          </p:txBody>
        </p:sp>
        <p:sp>
          <p:nvSpPr>
            <p:cNvPr id="75" name="矩形 69"/>
            <p:cNvSpPr/>
            <p:nvPr/>
          </p:nvSpPr>
          <p:spPr>
            <a:xfrm rot="17039993">
              <a:off x="1351297" y="888276"/>
              <a:ext cx="45719" cy="82535"/>
            </a:xfrm>
            <a:custGeom>
              <a:avLst/>
              <a:gdLst/>
              <a:ahLst/>
              <a:cxnLst/>
              <a:rect l="l" t="t" r="r" b="b"/>
              <a:pathLst>
                <a:path w="45719" h="982037">
                  <a:moveTo>
                    <a:pt x="45719" y="0"/>
                  </a:moveTo>
                  <a:lnTo>
                    <a:pt x="45719" y="982037"/>
                  </a:lnTo>
                  <a:lnTo>
                    <a:pt x="0" y="982037"/>
                  </a:lnTo>
                  <a:lnTo>
                    <a:pt x="0" y="11399"/>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941173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338002"/>
            <a:ext cx="2411761" cy="721580"/>
          </a:xfrm>
          <a:prstGeom prst="rect">
            <a:avLst/>
          </a:prstGeom>
          <a:ln>
            <a:noFill/>
          </a:ln>
          <a:effectLst>
            <a:reflection blurRad="6350" stA="50000" endA="300" endPos="55000" dir="5400000" sy="-100000" algn="bl" rotWithShape="0"/>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 name="组合 13"/>
          <p:cNvGrpSpPr/>
          <p:nvPr/>
        </p:nvGrpSpPr>
        <p:grpSpPr>
          <a:xfrm>
            <a:off x="0" y="4731990"/>
            <a:ext cx="9144000" cy="523220"/>
            <a:chOff x="0" y="4731990"/>
            <a:chExt cx="9144000" cy="523220"/>
          </a:xfrm>
          <a:effectLst>
            <a:outerShdw blurRad="63500" sx="102000" sy="102000" algn="ctr" rotWithShape="0">
              <a:prstClr val="black">
                <a:alpha val="40000"/>
              </a:prstClr>
            </a:outerShdw>
          </a:effectLst>
        </p:grpSpPr>
        <p:sp>
          <p:nvSpPr>
            <p:cNvPr id="15" name="TextBox 14"/>
            <p:cNvSpPr txBox="1"/>
            <p:nvPr/>
          </p:nvSpPr>
          <p:spPr>
            <a:xfrm>
              <a:off x="6509676" y="4731990"/>
              <a:ext cx="1715077" cy="523220"/>
            </a:xfrm>
            <a:prstGeom prst="rect">
              <a:avLst/>
            </a:prstGeom>
            <a:noFill/>
          </p:spPr>
          <p:txBody>
            <a:bodyPr wrap="square" rtlCol="0">
              <a:spAutoFit/>
            </a:bodyPr>
            <a:lstStyle/>
            <a:p>
              <a:r>
                <a:rPr lang="zh-CN" altLang="en-US" sz="2800" b="1" dirty="0" smtClean="0">
                  <a:solidFill>
                    <a:schemeClr val="tx1">
                      <a:lumMod val="50000"/>
                      <a:lumOff val="50000"/>
                    </a:schemeClr>
                  </a:solidFill>
                  <a:latin typeface="微软雅黑" pitchFamily="34" charset="-122"/>
                  <a:ea typeface="微软雅黑" pitchFamily="34" charset="-122"/>
                </a:rPr>
                <a:t>万泰建设</a:t>
              </a:r>
              <a:endParaRPr lang="zh-CN" altLang="en-US" sz="2800" b="1" dirty="0">
                <a:solidFill>
                  <a:schemeClr val="tx1">
                    <a:lumMod val="50000"/>
                    <a:lumOff val="50000"/>
                  </a:schemeClr>
                </a:solidFill>
                <a:latin typeface="微软雅黑" pitchFamily="34" charset="-122"/>
                <a:ea typeface="微软雅黑" pitchFamily="34" charset="-122"/>
              </a:endParaRPr>
            </a:p>
          </p:txBody>
        </p:sp>
        <p:grpSp>
          <p:nvGrpSpPr>
            <p:cNvPr id="16" name="组合 15"/>
            <p:cNvGrpSpPr/>
            <p:nvPr/>
          </p:nvGrpSpPr>
          <p:grpSpPr>
            <a:xfrm>
              <a:off x="0" y="4833605"/>
              <a:ext cx="9144000" cy="330425"/>
              <a:chOff x="0" y="6444822"/>
              <a:chExt cx="9144000" cy="440567"/>
            </a:xfrm>
          </p:grpSpPr>
          <p:sp>
            <p:nvSpPr>
              <p:cNvPr id="17" name="矩形 16"/>
              <p:cNvSpPr/>
              <p:nvPr/>
            </p:nvSpPr>
            <p:spPr>
              <a:xfrm>
                <a:off x="0" y="6472211"/>
                <a:ext cx="6509675"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8141472" y="6444822"/>
                <a:ext cx="534984" cy="413178"/>
                <a:chOff x="8072352" y="6444822"/>
                <a:chExt cx="534984" cy="413178"/>
              </a:xfrm>
            </p:grpSpPr>
            <p:sp>
              <p:nvSpPr>
                <p:cNvPr id="20" name="矩形 19"/>
                <p:cNvSpPr/>
                <p:nvPr/>
              </p:nvSpPr>
              <p:spPr>
                <a:xfrm>
                  <a:off x="8072352" y="6444822"/>
                  <a:ext cx="45719"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148701" y="6444822"/>
                  <a:ext cx="72008"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8251339" y="6444822"/>
                  <a:ext cx="106455"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8388424" y="6444822"/>
                  <a:ext cx="218912"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矩形 18"/>
              <p:cNvSpPr/>
              <p:nvPr/>
            </p:nvSpPr>
            <p:spPr>
              <a:xfrm>
                <a:off x="8723986" y="6444822"/>
                <a:ext cx="420014"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0" name="TextBox 9"/>
          <p:cNvSpPr txBox="1"/>
          <p:nvPr/>
        </p:nvSpPr>
        <p:spPr>
          <a:xfrm>
            <a:off x="18202" y="1493371"/>
            <a:ext cx="8915791" cy="5632311"/>
          </a:xfrm>
          <a:prstGeom prst="rect">
            <a:avLst/>
          </a:prstGeom>
          <a:noFill/>
        </p:spPr>
        <p:txBody>
          <a:bodyPr wrap="square" rtlCol="0">
            <a:spAutoFit/>
          </a:bodyPr>
          <a:lstStyle/>
          <a:p>
            <a:r>
              <a:rPr lang="zh-CN" altLang="en-US" b="1" dirty="0">
                <a:solidFill>
                  <a:schemeClr val="bg1">
                    <a:lumMod val="85000"/>
                  </a:schemeClr>
                </a:solidFill>
                <a:latin typeface="微软雅黑" pitchFamily="34" charset="-122"/>
                <a:ea typeface="微软雅黑" pitchFamily="34" charset="-122"/>
              </a:rPr>
              <a:t>房子房子房子房子房子房子房子房子房子房子房子房子房子房子房子房子房子房子房</a:t>
            </a:r>
            <a:r>
              <a:rPr lang="zh-CN" altLang="en-US" b="1" dirty="0" smtClean="0">
                <a:solidFill>
                  <a:schemeClr val="bg1">
                    <a:lumMod val="85000"/>
                  </a:schemeClr>
                </a:solidFill>
                <a:latin typeface="微软雅黑" pitchFamily="34" charset="-122"/>
                <a:ea typeface="微软雅黑" pitchFamily="34" charset="-122"/>
              </a:rPr>
              <a:t>子</a:t>
            </a:r>
            <a:endParaRPr lang="en-US" altLang="zh-CN" b="1" dirty="0" smtClean="0">
              <a:solidFill>
                <a:schemeClr val="bg1">
                  <a:lumMod val="85000"/>
                </a:schemeClr>
              </a:solidFill>
              <a:latin typeface="微软雅黑" pitchFamily="34" charset="-122"/>
              <a:ea typeface="微软雅黑" pitchFamily="34" charset="-122"/>
            </a:endParaRPr>
          </a:p>
          <a:p>
            <a:r>
              <a:rPr lang="zh-CN" altLang="en-US" b="1" dirty="0">
                <a:solidFill>
                  <a:schemeClr val="bg1">
                    <a:lumMod val="85000"/>
                  </a:schemeClr>
                </a:solidFill>
                <a:latin typeface="微软雅黑" pitchFamily="34" charset="-122"/>
                <a:ea typeface="微软雅黑" pitchFamily="34" charset="-122"/>
              </a:rPr>
              <a:t>房子房子房子房子房子房子房子房子房子房子房子房子房子房子房子房子房子房子房子</a:t>
            </a:r>
          </a:p>
          <a:p>
            <a:r>
              <a:rPr lang="zh-CN" altLang="en-US" b="1" dirty="0">
                <a:solidFill>
                  <a:schemeClr val="bg1">
                    <a:lumMod val="85000"/>
                  </a:schemeClr>
                </a:solidFill>
                <a:latin typeface="微软雅黑" pitchFamily="34" charset="-122"/>
                <a:ea typeface="微软雅黑" pitchFamily="34" charset="-122"/>
              </a:rPr>
              <a:t>房子房子房子房子房子房子房子房子房子房子房子房子房子房子房子房子房子房子房子</a:t>
            </a:r>
          </a:p>
          <a:p>
            <a:r>
              <a:rPr lang="zh-CN" altLang="en-US" b="1" dirty="0">
                <a:solidFill>
                  <a:schemeClr val="bg1">
                    <a:lumMod val="85000"/>
                  </a:schemeClr>
                </a:solidFill>
                <a:latin typeface="微软雅黑" pitchFamily="34" charset="-122"/>
                <a:ea typeface="微软雅黑" pitchFamily="34" charset="-122"/>
              </a:rPr>
              <a:t>房子房子房子房子房子房子房子房子房子房子房子房子房子房子房子房子房子房子房子</a:t>
            </a:r>
          </a:p>
          <a:p>
            <a:r>
              <a:rPr lang="zh-CN" altLang="en-US" b="1" dirty="0">
                <a:solidFill>
                  <a:schemeClr val="bg1">
                    <a:lumMod val="85000"/>
                  </a:schemeClr>
                </a:solidFill>
                <a:latin typeface="微软雅黑" pitchFamily="34" charset="-122"/>
                <a:ea typeface="微软雅黑" pitchFamily="34" charset="-122"/>
              </a:rPr>
              <a:t>房子房子房子房子房子房子房子房子房子房子房子房子房子房子房子房子房子房子房子</a:t>
            </a:r>
          </a:p>
          <a:p>
            <a:r>
              <a:rPr lang="zh-CN" altLang="en-US" b="1" dirty="0">
                <a:solidFill>
                  <a:schemeClr val="bg1">
                    <a:lumMod val="85000"/>
                  </a:schemeClr>
                </a:solidFill>
                <a:latin typeface="微软雅黑" pitchFamily="34" charset="-122"/>
                <a:ea typeface="微软雅黑" pitchFamily="34" charset="-122"/>
              </a:rPr>
              <a:t>房子房子房子房子房子房子房子房子房子房子房子房子房子房子房子房子房子房子房子</a:t>
            </a:r>
          </a:p>
          <a:p>
            <a:r>
              <a:rPr lang="zh-CN" altLang="en-US" b="1" dirty="0">
                <a:solidFill>
                  <a:schemeClr val="bg1">
                    <a:lumMod val="85000"/>
                  </a:schemeClr>
                </a:solidFill>
                <a:latin typeface="微软雅黑" pitchFamily="34" charset="-122"/>
                <a:ea typeface="微软雅黑" pitchFamily="34" charset="-122"/>
              </a:rPr>
              <a:t>房子房子房子房子房子房子房子房子房子房子房子房子房子房子房子房子房子房子房</a:t>
            </a:r>
            <a:r>
              <a:rPr lang="zh-CN" altLang="en-US" b="1" dirty="0" smtClean="0">
                <a:solidFill>
                  <a:schemeClr val="bg1">
                    <a:lumMod val="85000"/>
                  </a:schemeClr>
                </a:solidFill>
                <a:latin typeface="微软雅黑" pitchFamily="34" charset="-122"/>
                <a:ea typeface="微软雅黑" pitchFamily="34" charset="-122"/>
              </a:rPr>
              <a:t>子</a:t>
            </a:r>
            <a:endParaRPr lang="en-US" altLang="zh-CN" b="1" dirty="0" smtClean="0">
              <a:solidFill>
                <a:schemeClr val="bg1">
                  <a:lumMod val="85000"/>
                </a:schemeClr>
              </a:solidFill>
              <a:latin typeface="微软雅黑" pitchFamily="34" charset="-122"/>
              <a:ea typeface="微软雅黑" pitchFamily="34" charset="-122"/>
            </a:endParaRPr>
          </a:p>
          <a:p>
            <a:r>
              <a:rPr lang="zh-CN" altLang="en-US" b="1" dirty="0">
                <a:solidFill>
                  <a:schemeClr val="bg1">
                    <a:lumMod val="85000"/>
                  </a:schemeClr>
                </a:solidFill>
                <a:latin typeface="微软雅黑" pitchFamily="34" charset="-122"/>
                <a:ea typeface="微软雅黑" pitchFamily="34" charset="-122"/>
              </a:rPr>
              <a:t>房子房子房子房子房子房子房子房子房子房子房子房子房子房子房子房子房子房子房子</a:t>
            </a:r>
          </a:p>
          <a:p>
            <a:r>
              <a:rPr lang="zh-CN" altLang="en-US" b="1" dirty="0">
                <a:solidFill>
                  <a:schemeClr val="bg1">
                    <a:lumMod val="85000"/>
                  </a:schemeClr>
                </a:solidFill>
                <a:latin typeface="微软雅黑" pitchFamily="34" charset="-122"/>
                <a:ea typeface="微软雅黑" pitchFamily="34" charset="-122"/>
              </a:rPr>
              <a:t>房子房子房子房子房子房子房子房子房子房子房子房子房子房子房子房子房子房子房</a:t>
            </a:r>
            <a:r>
              <a:rPr lang="zh-CN" altLang="en-US" b="1" dirty="0" smtClean="0">
                <a:solidFill>
                  <a:schemeClr val="bg1">
                    <a:lumMod val="85000"/>
                  </a:schemeClr>
                </a:solidFill>
                <a:latin typeface="微软雅黑" pitchFamily="34" charset="-122"/>
                <a:ea typeface="微软雅黑" pitchFamily="34" charset="-122"/>
              </a:rPr>
              <a:t>子</a:t>
            </a:r>
            <a:endParaRPr lang="en-US" altLang="zh-CN" b="1" dirty="0">
              <a:solidFill>
                <a:schemeClr val="bg1">
                  <a:lumMod val="85000"/>
                </a:schemeClr>
              </a:solidFill>
              <a:latin typeface="微软雅黑" pitchFamily="34" charset="-122"/>
              <a:ea typeface="微软雅黑" pitchFamily="34" charset="-122"/>
            </a:endParaRPr>
          </a:p>
          <a:p>
            <a:r>
              <a:rPr lang="zh-CN" altLang="en-US" b="1" dirty="0">
                <a:solidFill>
                  <a:schemeClr val="bg1">
                    <a:lumMod val="85000"/>
                  </a:schemeClr>
                </a:solidFill>
                <a:latin typeface="微软雅黑" pitchFamily="34" charset="-122"/>
                <a:ea typeface="微软雅黑" pitchFamily="34" charset="-122"/>
              </a:rPr>
              <a:t>房子房子房子房子房子房子房子房子房子房子房子房子房子房子房子房子房子房子房子</a:t>
            </a:r>
          </a:p>
          <a:p>
            <a:r>
              <a:rPr lang="zh-CN" altLang="en-US" b="1" dirty="0">
                <a:solidFill>
                  <a:schemeClr val="bg1">
                    <a:lumMod val="85000"/>
                  </a:schemeClr>
                </a:solidFill>
                <a:latin typeface="微软雅黑" pitchFamily="34" charset="-122"/>
                <a:ea typeface="微软雅黑" pitchFamily="34" charset="-122"/>
              </a:rPr>
              <a:t>房子房子房子房子房子房子房子房子房子房子房子房子房子房子房子房子房子房子房子</a:t>
            </a:r>
          </a:p>
          <a:p>
            <a:r>
              <a:rPr lang="zh-CN" altLang="en-US" b="1" dirty="0">
                <a:solidFill>
                  <a:schemeClr val="bg1">
                    <a:lumMod val="85000"/>
                  </a:schemeClr>
                </a:solidFill>
                <a:latin typeface="微软雅黑" pitchFamily="34" charset="-122"/>
                <a:ea typeface="微软雅黑" pitchFamily="34" charset="-122"/>
              </a:rPr>
              <a:t>房子房子房子房子房子房子房子房子房子房子房子房子房子房子房子房子房子房子房子</a:t>
            </a:r>
          </a:p>
          <a:p>
            <a:endParaRPr lang="en-US" altLang="zh-CN" b="1" dirty="0" smtClean="0">
              <a:solidFill>
                <a:schemeClr val="bg1">
                  <a:lumMod val="85000"/>
                </a:schemeClr>
              </a:solidFill>
              <a:latin typeface="微软雅黑" pitchFamily="34" charset="-122"/>
              <a:ea typeface="微软雅黑" pitchFamily="34" charset="-122"/>
            </a:endParaRPr>
          </a:p>
          <a:p>
            <a:endParaRPr lang="en-US" altLang="zh-CN" b="1" dirty="0">
              <a:solidFill>
                <a:schemeClr val="bg1">
                  <a:lumMod val="85000"/>
                </a:schemeClr>
              </a:solidFill>
              <a:latin typeface="微软雅黑" pitchFamily="34" charset="-122"/>
              <a:ea typeface="微软雅黑" pitchFamily="34" charset="-122"/>
            </a:endParaRPr>
          </a:p>
          <a:p>
            <a:endParaRPr lang="en-US" altLang="zh-CN" b="1" dirty="0" smtClean="0">
              <a:solidFill>
                <a:schemeClr val="bg1">
                  <a:lumMod val="85000"/>
                </a:schemeClr>
              </a:solidFill>
              <a:latin typeface="微软雅黑" pitchFamily="34" charset="-122"/>
              <a:ea typeface="微软雅黑" pitchFamily="34" charset="-122"/>
            </a:endParaRPr>
          </a:p>
          <a:p>
            <a:endParaRPr lang="en-US" altLang="zh-CN" b="1" dirty="0">
              <a:solidFill>
                <a:schemeClr val="bg1">
                  <a:lumMod val="85000"/>
                </a:schemeClr>
              </a:solidFill>
              <a:latin typeface="微软雅黑" pitchFamily="34" charset="-122"/>
              <a:ea typeface="微软雅黑" pitchFamily="34" charset="-122"/>
            </a:endParaRPr>
          </a:p>
          <a:p>
            <a:endParaRPr lang="en-US" altLang="zh-CN" b="1" dirty="0" smtClean="0">
              <a:solidFill>
                <a:schemeClr val="bg1">
                  <a:lumMod val="85000"/>
                </a:schemeClr>
              </a:solidFill>
              <a:latin typeface="微软雅黑" pitchFamily="34" charset="-122"/>
              <a:ea typeface="微软雅黑" pitchFamily="34" charset="-122"/>
            </a:endParaRPr>
          </a:p>
          <a:p>
            <a:endParaRPr lang="en-US" altLang="zh-CN" b="1" dirty="0">
              <a:solidFill>
                <a:schemeClr val="bg1">
                  <a:lumMod val="85000"/>
                </a:schemeClr>
              </a:solidFill>
              <a:latin typeface="微软雅黑" pitchFamily="34" charset="-122"/>
              <a:ea typeface="微软雅黑" pitchFamily="34" charset="-122"/>
            </a:endParaRPr>
          </a:p>
          <a:p>
            <a:endParaRPr lang="en-US" altLang="zh-CN" b="1" dirty="0" smtClean="0">
              <a:solidFill>
                <a:schemeClr val="bg1">
                  <a:lumMod val="85000"/>
                </a:schemeClr>
              </a:solidFill>
              <a:latin typeface="微软雅黑" pitchFamily="34" charset="-122"/>
              <a:ea typeface="微软雅黑" pitchFamily="34" charset="-122"/>
            </a:endParaRPr>
          </a:p>
          <a:p>
            <a:endParaRPr lang="en-US" altLang="zh-CN" b="1" dirty="0">
              <a:solidFill>
                <a:schemeClr val="bg1">
                  <a:lumMod val="85000"/>
                </a:schemeClr>
              </a:solidFill>
              <a:latin typeface="微软雅黑" pitchFamily="34" charset="-122"/>
              <a:ea typeface="微软雅黑" pitchFamily="34" charset="-122"/>
            </a:endParaRPr>
          </a:p>
        </p:txBody>
      </p:sp>
      <p:pic>
        <p:nvPicPr>
          <p:cNvPr id="1031" name="Picture 7" descr="C:\Documents and Settings\Administrator\桌面\Logo 27.jpg"/>
          <p:cNvPicPr>
            <a:picLocks noChangeAspect="1" noChangeArrowheads="1"/>
          </p:cNvPicPr>
          <p:nvPr/>
        </p:nvPicPr>
        <p:blipFill rotWithShape="1">
          <a:blip r:embed="rId3">
            <a:extLst>
              <a:ext uri="{28A0092B-C50C-407E-A947-70E740481C1C}">
                <a14:useLocalDpi xmlns:a14="http://schemas.microsoft.com/office/drawing/2010/main" val="0"/>
              </a:ext>
            </a:extLst>
          </a:blip>
          <a:srcRect l="61915" t="65494" r="21243" b="22798"/>
          <a:stretch/>
        </p:blipFill>
        <p:spPr bwMode="auto">
          <a:xfrm>
            <a:off x="5004048" y="30331"/>
            <a:ext cx="962528" cy="116305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11" name="矩形 10"/>
          <p:cNvSpPr/>
          <p:nvPr/>
        </p:nvSpPr>
        <p:spPr>
          <a:xfrm>
            <a:off x="0" y="2499742"/>
            <a:ext cx="9144001" cy="1080120"/>
          </a:xfrm>
          <a:prstGeom prst="rect">
            <a:avLst/>
          </a:prstGeom>
          <a:solidFill>
            <a:srgbClr val="00B0F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4000" dirty="0" smtClean="0">
              <a:solidFill>
                <a:schemeClr val="tx1">
                  <a:lumMod val="50000"/>
                  <a:lumOff val="50000"/>
                </a:schemeClr>
              </a:solidFill>
              <a:latin typeface="华康俪金黑W8(P)" pitchFamily="34" charset="-122"/>
              <a:ea typeface="华康俪金黑W8(P)" pitchFamily="34" charset="-122"/>
            </a:endParaRPr>
          </a:p>
          <a:p>
            <a:pPr algn="ctr"/>
            <a:r>
              <a:rPr lang="zh-CN" altLang="en-US" sz="4000" dirty="0" smtClean="0">
                <a:solidFill>
                  <a:schemeClr val="tx1">
                    <a:lumMod val="50000"/>
                    <a:lumOff val="50000"/>
                  </a:schemeClr>
                </a:solidFill>
                <a:latin typeface="华康俪金黑W8(P)" pitchFamily="34" charset="-122"/>
                <a:ea typeface="华康俪金黑W8(P)" pitchFamily="34" charset="-122"/>
              </a:rPr>
              <a:t>万泰使命：</a:t>
            </a:r>
            <a:r>
              <a:rPr lang="zh-CN" altLang="en-US" sz="4000" dirty="0">
                <a:solidFill>
                  <a:schemeClr val="tx1">
                    <a:lumMod val="50000"/>
                    <a:lumOff val="50000"/>
                  </a:schemeClr>
                </a:solidFill>
                <a:latin typeface="华康俪金黑W8(P)" pitchFamily="34" charset="-122"/>
                <a:ea typeface="华康俪金黑W8(P)" pitchFamily="34" charset="-122"/>
              </a:rPr>
              <a:t>为社会建造更</a:t>
            </a:r>
            <a:r>
              <a:rPr lang="zh-CN" altLang="en-US" sz="4000" dirty="0">
                <a:solidFill>
                  <a:srgbClr val="00B0F0"/>
                </a:solidFill>
                <a:latin typeface="华康俪金黑W8(P)" pitchFamily="34" charset="-122"/>
                <a:ea typeface="华康俪金黑W8(P)" pitchFamily="34" charset="-122"/>
              </a:rPr>
              <a:t>优质</a:t>
            </a:r>
            <a:r>
              <a:rPr lang="zh-CN" altLang="en-US" sz="4000" dirty="0">
                <a:solidFill>
                  <a:schemeClr val="tx1">
                    <a:lumMod val="50000"/>
                    <a:lumOff val="50000"/>
                  </a:schemeClr>
                </a:solidFill>
                <a:latin typeface="华康俪金黑W8(P)" pitchFamily="34" charset="-122"/>
                <a:ea typeface="华康俪金黑W8(P)" pitchFamily="34" charset="-122"/>
              </a:rPr>
              <a:t>的房子</a:t>
            </a:r>
          </a:p>
          <a:p>
            <a:pPr algn="ctr"/>
            <a:endParaRPr lang="zh-CN" altLang="en-US" sz="4000" dirty="0">
              <a:solidFill>
                <a:schemeClr val="tx1">
                  <a:lumMod val="50000"/>
                  <a:lumOff val="50000"/>
                </a:schemeClr>
              </a:solidFill>
              <a:latin typeface="华康俪金黑W8(P)" pitchFamily="34" charset="-122"/>
              <a:ea typeface="华康俪金黑W8(P)" pitchFamily="34" charset="-122"/>
            </a:endParaRPr>
          </a:p>
        </p:txBody>
      </p:sp>
      <p:grpSp>
        <p:nvGrpSpPr>
          <p:cNvPr id="47" name="组合 46"/>
          <p:cNvGrpSpPr/>
          <p:nvPr/>
        </p:nvGrpSpPr>
        <p:grpSpPr>
          <a:xfrm>
            <a:off x="-75993" y="202060"/>
            <a:ext cx="2024141" cy="789351"/>
            <a:chOff x="-75993" y="202060"/>
            <a:chExt cx="2024141" cy="789351"/>
          </a:xfrm>
        </p:grpSpPr>
        <p:sp>
          <p:nvSpPr>
            <p:cNvPr id="48" name="矩形 68"/>
            <p:cNvSpPr/>
            <p:nvPr/>
          </p:nvSpPr>
          <p:spPr>
            <a:xfrm rot="17039993">
              <a:off x="506906" y="-380839"/>
              <a:ext cx="432048" cy="1597845"/>
            </a:xfrm>
            <a:custGeom>
              <a:avLst/>
              <a:gdLst/>
              <a:ahLst/>
              <a:cxnLst/>
              <a:rect l="l" t="t" r="r" b="b"/>
              <a:pathLst>
                <a:path w="432048" h="1597845">
                  <a:moveTo>
                    <a:pt x="432048" y="0"/>
                  </a:moveTo>
                  <a:lnTo>
                    <a:pt x="432048" y="1597845"/>
                  </a:lnTo>
                  <a:lnTo>
                    <a:pt x="0" y="1597845"/>
                  </a:lnTo>
                  <a:lnTo>
                    <a:pt x="0" y="107721"/>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矩形 69"/>
            <p:cNvSpPr/>
            <p:nvPr/>
          </p:nvSpPr>
          <p:spPr>
            <a:xfrm rot="17039993">
              <a:off x="256347" y="360326"/>
              <a:ext cx="47020" cy="587920"/>
            </a:xfrm>
            <a:custGeom>
              <a:avLst/>
              <a:gdLst/>
              <a:ahLst/>
              <a:cxnLst/>
              <a:rect l="l" t="t" r="r" b="b"/>
              <a:pathLst>
                <a:path w="45719" h="982037">
                  <a:moveTo>
                    <a:pt x="45719" y="0"/>
                  </a:moveTo>
                  <a:lnTo>
                    <a:pt x="45719" y="982037"/>
                  </a:lnTo>
                  <a:lnTo>
                    <a:pt x="0" y="982037"/>
                  </a:lnTo>
                  <a:lnTo>
                    <a:pt x="0" y="11399"/>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TextBox 49"/>
            <p:cNvSpPr txBox="1"/>
            <p:nvPr/>
          </p:nvSpPr>
          <p:spPr>
            <a:xfrm rot="776355">
              <a:off x="125717" y="316498"/>
              <a:ext cx="1822431" cy="400110"/>
            </a:xfrm>
            <a:prstGeom prst="rect">
              <a:avLst/>
            </a:prstGeom>
            <a:noFill/>
          </p:spPr>
          <p:txBody>
            <a:bodyPr wrap="square" rtlCol="0">
              <a:spAutoFit/>
            </a:bodyPr>
            <a:lstStyle/>
            <a:p>
              <a:r>
                <a:rPr lang="zh-CN" altLang="en-US" sz="2000" b="1" dirty="0" smtClean="0">
                  <a:solidFill>
                    <a:srgbClr val="FFFFFF"/>
                  </a:solidFill>
                  <a:latin typeface="微软雅黑" pitchFamily="34" charset="-122"/>
                  <a:ea typeface="微软雅黑" pitchFamily="34" charset="-122"/>
                </a:rPr>
                <a:t>企业文化</a:t>
              </a:r>
              <a:endParaRPr lang="zh-CN" altLang="en-US" sz="2000" b="1" dirty="0">
                <a:solidFill>
                  <a:srgbClr val="FFFFFF"/>
                </a:solidFill>
                <a:latin typeface="微软雅黑" pitchFamily="34" charset="-122"/>
                <a:ea typeface="微软雅黑" pitchFamily="34" charset="-122"/>
              </a:endParaRPr>
            </a:p>
          </p:txBody>
        </p:sp>
        <p:sp>
          <p:nvSpPr>
            <p:cNvPr id="51" name="TextBox 50"/>
            <p:cNvSpPr txBox="1"/>
            <p:nvPr/>
          </p:nvSpPr>
          <p:spPr>
            <a:xfrm rot="776355">
              <a:off x="573112" y="683634"/>
              <a:ext cx="885064" cy="307777"/>
            </a:xfrm>
            <a:prstGeom prst="rect">
              <a:avLst/>
            </a:prstGeom>
            <a:noFill/>
          </p:spPr>
          <p:txBody>
            <a:bodyPr wrap="square" rtlCol="0">
              <a:spAutoFit/>
            </a:bodyPr>
            <a:lstStyle/>
            <a:p>
              <a:r>
                <a:rPr lang="en-US" altLang="zh-CN" sz="1400" b="1" dirty="0" smtClean="0">
                  <a:solidFill>
                    <a:srgbClr val="00B0F0"/>
                  </a:solidFill>
                  <a:latin typeface="Broadway" pitchFamily="82" charset="0"/>
                  <a:ea typeface="微软雅黑" pitchFamily="34" charset="-122"/>
                </a:rPr>
                <a:t>On</a:t>
              </a:r>
              <a:r>
                <a:rPr lang="en-US" altLang="zh-CN" sz="1400" b="1" dirty="0">
                  <a:solidFill>
                    <a:srgbClr val="00B0F0"/>
                  </a:solidFill>
                  <a:latin typeface="Broadway" pitchFamily="82" charset="0"/>
                  <a:ea typeface="微软雅黑" pitchFamily="34" charset="-122"/>
                </a:rPr>
                <a:t>e</a:t>
              </a:r>
              <a:endParaRPr lang="zh-CN" altLang="en-US" sz="1400" b="1" dirty="0">
                <a:solidFill>
                  <a:srgbClr val="00B0F0"/>
                </a:solidFill>
                <a:latin typeface="Broadway" pitchFamily="82" charset="0"/>
                <a:ea typeface="微软雅黑" pitchFamily="34" charset="-122"/>
              </a:endParaRPr>
            </a:p>
          </p:txBody>
        </p:sp>
        <p:sp>
          <p:nvSpPr>
            <p:cNvPr id="52" name="矩形 69"/>
            <p:cNvSpPr/>
            <p:nvPr/>
          </p:nvSpPr>
          <p:spPr>
            <a:xfrm rot="17039993">
              <a:off x="1351297" y="888276"/>
              <a:ext cx="45719" cy="82535"/>
            </a:xfrm>
            <a:custGeom>
              <a:avLst/>
              <a:gdLst/>
              <a:ahLst/>
              <a:cxnLst/>
              <a:rect l="l" t="t" r="r" b="b"/>
              <a:pathLst>
                <a:path w="45719" h="982037">
                  <a:moveTo>
                    <a:pt x="45719" y="0"/>
                  </a:moveTo>
                  <a:lnTo>
                    <a:pt x="45719" y="982037"/>
                  </a:lnTo>
                  <a:lnTo>
                    <a:pt x="0" y="982037"/>
                  </a:lnTo>
                  <a:lnTo>
                    <a:pt x="0" y="11399"/>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7515739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338002"/>
            <a:ext cx="2411761" cy="721580"/>
          </a:xfrm>
          <a:prstGeom prst="rect">
            <a:avLst/>
          </a:prstGeom>
          <a:ln>
            <a:noFill/>
          </a:ln>
          <a:effectLst>
            <a:reflection blurRad="6350" stA="50000" endA="300" endPos="55000" dir="5400000" sy="-100000" algn="bl" rotWithShape="0"/>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4"/>
          <p:cNvGrpSpPr/>
          <p:nvPr/>
        </p:nvGrpSpPr>
        <p:grpSpPr>
          <a:xfrm>
            <a:off x="0" y="4731990"/>
            <a:ext cx="9144000" cy="523220"/>
            <a:chOff x="0" y="4731990"/>
            <a:chExt cx="9144000" cy="523220"/>
          </a:xfrm>
          <a:effectLst>
            <a:outerShdw blurRad="63500" sx="102000" sy="102000" algn="ctr" rotWithShape="0">
              <a:prstClr val="black">
                <a:alpha val="40000"/>
              </a:prstClr>
            </a:outerShdw>
          </a:effectLst>
        </p:grpSpPr>
        <p:sp>
          <p:nvSpPr>
            <p:cNvPr id="6" name="TextBox 5"/>
            <p:cNvSpPr txBox="1"/>
            <p:nvPr/>
          </p:nvSpPr>
          <p:spPr>
            <a:xfrm>
              <a:off x="6509676" y="4731990"/>
              <a:ext cx="1715077" cy="523220"/>
            </a:xfrm>
            <a:prstGeom prst="rect">
              <a:avLst/>
            </a:prstGeom>
            <a:noFill/>
          </p:spPr>
          <p:txBody>
            <a:bodyPr wrap="square" rtlCol="0">
              <a:spAutoFit/>
            </a:bodyPr>
            <a:lstStyle/>
            <a:p>
              <a:r>
                <a:rPr lang="zh-CN" altLang="en-US" sz="2800" b="1" dirty="0" smtClean="0">
                  <a:solidFill>
                    <a:prstClr val="black">
                      <a:lumMod val="50000"/>
                      <a:lumOff val="50000"/>
                    </a:prstClr>
                  </a:solidFill>
                  <a:latin typeface="微软雅黑" pitchFamily="34" charset="-122"/>
                  <a:ea typeface="微软雅黑" pitchFamily="34" charset="-122"/>
                </a:rPr>
                <a:t>万泰建设</a:t>
              </a:r>
              <a:endParaRPr lang="zh-CN" altLang="en-US" sz="2800" b="1" dirty="0">
                <a:solidFill>
                  <a:prstClr val="black">
                    <a:lumMod val="50000"/>
                    <a:lumOff val="50000"/>
                  </a:prstClr>
                </a:solidFill>
                <a:latin typeface="微软雅黑" pitchFamily="34" charset="-122"/>
                <a:ea typeface="微软雅黑" pitchFamily="34" charset="-122"/>
              </a:endParaRPr>
            </a:p>
          </p:txBody>
        </p:sp>
        <p:grpSp>
          <p:nvGrpSpPr>
            <p:cNvPr id="7" name="组合 6"/>
            <p:cNvGrpSpPr/>
            <p:nvPr/>
          </p:nvGrpSpPr>
          <p:grpSpPr>
            <a:xfrm>
              <a:off x="0" y="4833605"/>
              <a:ext cx="9144000" cy="330425"/>
              <a:chOff x="0" y="6444822"/>
              <a:chExt cx="9144000" cy="440567"/>
            </a:xfrm>
          </p:grpSpPr>
          <p:sp>
            <p:nvSpPr>
              <p:cNvPr id="8" name="矩形 7"/>
              <p:cNvSpPr/>
              <p:nvPr/>
            </p:nvSpPr>
            <p:spPr>
              <a:xfrm>
                <a:off x="0" y="6472211"/>
                <a:ext cx="6509675"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9" name="组合 8"/>
              <p:cNvGrpSpPr/>
              <p:nvPr/>
            </p:nvGrpSpPr>
            <p:grpSpPr>
              <a:xfrm>
                <a:off x="8141472" y="6444822"/>
                <a:ext cx="534984" cy="413178"/>
                <a:chOff x="8072352" y="6444822"/>
                <a:chExt cx="534984" cy="413178"/>
              </a:xfrm>
            </p:grpSpPr>
            <p:sp>
              <p:nvSpPr>
                <p:cNvPr id="11" name="矩形 10"/>
                <p:cNvSpPr/>
                <p:nvPr/>
              </p:nvSpPr>
              <p:spPr>
                <a:xfrm>
                  <a:off x="8072352" y="6444822"/>
                  <a:ext cx="45719"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矩形 11"/>
                <p:cNvSpPr/>
                <p:nvPr/>
              </p:nvSpPr>
              <p:spPr>
                <a:xfrm>
                  <a:off x="8148701" y="6444822"/>
                  <a:ext cx="72008"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矩形 12"/>
                <p:cNvSpPr/>
                <p:nvPr/>
              </p:nvSpPr>
              <p:spPr>
                <a:xfrm>
                  <a:off x="8251339" y="6444822"/>
                  <a:ext cx="106455"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矩形 13"/>
                <p:cNvSpPr/>
                <p:nvPr/>
              </p:nvSpPr>
              <p:spPr>
                <a:xfrm>
                  <a:off x="8388424" y="6444822"/>
                  <a:ext cx="218912"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0" name="矩形 9"/>
              <p:cNvSpPr/>
              <p:nvPr/>
            </p:nvSpPr>
            <p:spPr>
              <a:xfrm>
                <a:off x="8723986" y="6444822"/>
                <a:ext cx="420014"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cxnSp>
        <p:nvCxnSpPr>
          <p:cNvPr id="15" name="直接连接符 14"/>
          <p:cNvCxnSpPr/>
          <p:nvPr/>
        </p:nvCxnSpPr>
        <p:spPr>
          <a:xfrm>
            <a:off x="822800" y="1997457"/>
            <a:ext cx="0" cy="27345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267744" y="1997457"/>
            <a:ext cx="0" cy="27345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51920" y="1997457"/>
            <a:ext cx="0" cy="2734533"/>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292080" y="1997457"/>
            <a:ext cx="0" cy="27345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732240" y="1997457"/>
            <a:ext cx="0" cy="27345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100392" y="1997457"/>
            <a:ext cx="0" cy="27345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11560" y="1626354"/>
            <a:ext cx="648072" cy="369332"/>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prstClr val="black">
                    <a:lumMod val="50000"/>
                    <a:lumOff val="50000"/>
                  </a:prstClr>
                </a:solidFill>
                <a:latin typeface="Broadway" pitchFamily="82" charset="0"/>
              </a:rPr>
              <a:t>0%</a:t>
            </a:r>
            <a:endParaRPr lang="zh-CN" altLang="en-US" dirty="0">
              <a:solidFill>
                <a:prstClr val="black">
                  <a:lumMod val="50000"/>
                  <a:lumOff val="50000"/>
                </a:prstClr>
              </a:solidFill>
              <a:latin typeface="Broadway" pitchFamily="82" charset="0"/>
            </a:endParaRPr>
          </a:p>
        </p:txBody>
      </p:sp>
      <p:sp>
        <p:nvSpPr>
          <p:cNvPr id="22" name="TextBox 21"/>
          <p:cNvSpPr txBox="1"/>
          <p:nvPr/>
        </p:nvSpPr>
        <p:spPr>
          <a:xfrm>
            <a:off x="3579680" y="1622950"/>
            <a:ext cx="665308" cy="372736"/>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srgbClr val="00B0F0"/>
                </a:solidFill>
                <a:latin typeface="Broadway" pitchFamily="82" charset="0"/>
              </a:rPr>
              <a:t>40%</a:t>
            </a:r>
            <a:endParaRPr lang="zh-CN" altLang="en-US" dirty="0">
              <a:solidFill>
                <a:srgbClr val="00B0F0"/>
              </a:solidFill>
              <a:latin typeface="Broadway" pitchFamily="82" charset="0"/>
            </a:endParaRPr>
          </a:p>
        </p:txBody>
      </p:sp>
      <p:sp>
        <p:nvSpPr>
          <p:cNvPr id="23" name="TextBox 22"/>
          <p:cNvSpPr txBox="1"/>
          <p:nvPr/>
        </p:nvSpPr>
        <p:spPr>
          <a:xfrm>
            <a:off x="2029489" y="1626354"/>
            <a:ext cx="780334" cy="369332"/>
          </a:xfrm>
          <a:prstGeom prst="rect">
            <a:avLst/>
          </a:prstGeom>
          <a:noFill/>
          <a:ln>
            <a:noFill/>
          </a:ln>
          <a:effectLst>
            <a:outerShdw blurRad="63500" sx="102000" sy="102000" algn="ctr" rotWithShape="0">
              <a:prstClr val="black">
                <a:alpha val="40000"/>
              </a:prstClr>
            </a:outerShdw>
          </a:effectLst>
        </p:spPr>
        <p:txBody>
          <a:bodyPr wrap="square" rtlCol="0">
            <a:spAutoFit/>
          </a:bodyPr>
          <a:lstStyle/>
          <a:p>
            <a:r>
              <a:rPr lang="en-US" altLang="zh-CN" dirty="0" smtClean="0">
                <a:solidFill>
                  <a:schemeClr val="tx1">
                    <a:lumMod val="50000"/>
                    <a:lumOff val="50000"/>
                  </a:schemeClr>
                </a:solidFill>
                <a:latin typeface="Broadway" pitchFamily="82" charset="0"/>
              </a:rPr>
              <a:t>20%</a:t>
            </a:r>
            <a:endParaRPr lang="zh-CN" altLang="en-US" dirty="0">
              <a:solidFill>
                <a:schemeClr val="tx1">
                  <a:lumMod val="50000"/>
                  <a:lumOff val="50000"/>
                </a:schemeClr>
              </a:solidFill>
              <a:latin typeface="Broadway" pitchFamily="82" charset="0"/>
            </a:endParaRPr>
          </a:p>
        </p:txBody>
      </p:sp>
      <p:sp>
        <p:nvSpPr>
          <p:cNvPr id="24" name="TextBox 23"/>
          <p:cNvSpPr txBox="1"/>
          <p:nvPr/>
        </p:nvSpPr>
        <p:spPr>
          <a:xfrm>
            <a:off x="6444368" y="1626354"/>
            <a:ext cx="791928" cy="369332"/>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prstClr val="black">
                    <a:lumMod val="50000"/>
                    <a:lumOff val="50000"/>
                  </a:prstClr>
                </a:solidFill>
                <a:latin typeface="Broadway" pitchFamily="82" charset="0"/>
              </a:rPr>
              <a:t>80%</a:t>
            </a:r>
            <a:endParaRPr lang="zh-CN" altLang="en-US" dirty="0">
              <a:solidFill>
                <a:prstClr val="black">
                  <a:lumMod val="50000"/>
                  <a:lumOff val="50000"/>
                </a:prstClr>
              </a:solidFill>
              <a:latin typeface="Broadway" pitchFamily="82" charset="0"/>
            </a:endParaRPr>
          </a:p>
        </p:txBody>
      </p:sp>
      <p:sp>
        <p:nvSpPr>
          <p:cNvPr id="25" name="TextBox 24"/>
          <p:cNvSpPr txBox="1"/>
          <p:nvPr/>
        </p:nvSpPr>
        <p:spPr>
          <a:xfrm>
            <a:off x="5014845" y="1626354"/>
            <a:ext cx="659666" cy="369332"/>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prstClr val="black">
                    <a:lumMod val="50000"/>
                    <a:lumOff val="50000"/>
                  </a:prstClr>
                </a:solidFill>
                <a:latin typeface="Broadway" pitchFamily="82" charset="0"/>
              </a:rPr>
              <a:t>60%</a:t>
            </a:r>
            <a:endParaRPr lang="zh-CN" altLang="en-US" dirty="0">
              <a:solidFill>
                <a:prstClr val="black">
                  <a:lumMod val="50000"/>
                  <a:lumOff val="50000"/>
                </a:prstClr>
              </a:solidFill>
              <a:latin typeface="Broadway" pitchFamily="82" charset="0"/>
            </a:endParaRPr>
          </a:p>
        </p:txBody>
      </p:sp>
      <p:sp>
        <p:nvSpPr>
          <p:cNvPr id="26" name="TextBox 25"/>
          <p:cNvSpPr txBox="1"/>
          <p:nvPr/>
        </p:nvSpPr>
        <p:spPr>
          <a:xfrm>
            <a:off x="7776356" y="1626354"/>
            <a:ext cx="900100" cy="369332"/>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prstClr val="black">
                    <a:lumMod val="50000"/>
                    <a:lumOff val="50000"/>
                  </a:prstClr>
                </a:solidFill>
                <a:latin typeface="Broadway" pitchFamily="82" charset="0"/>
              </a:rPr>
              <a:t>100%</a:t>
            </a:r>
            <a:endParaRPr lang="zh-CN" altLang="en-US" dirty="0">
              <a:solidFill>
                <a:prstClr val="black">
                  <a:lumMod val="50000"/>
                  <a:lumOff val="50000"/>
                </a:prstClr>
              </a:solidFill>
              <a:latin typeface="Broadway" pitchFamily="82" charset="0"/>
            </a:endParaRPr>
          </a:p>
        </p:txBody>
      </p:sp>
      <p:cxnSp>
        <p:nvCxnSpPr>
          <p:cNvPr id="27" name="直接连接符 26"/>
          <p:cNvCxnSpPr/>
          <p:nvPr/>
        </p:nvCxnSpPr>
        <p:spPr>
          <a:xfrm>
            <a:off x="570772" y="1995686"/>
            <a:ext cx="8105684" cy="0"/>
          </a:xfrm>
          <a:prstGeom prst="line">
            <a:avLst/>
          </a:prstGeom>
          <a:ln>
            <a:solidFill>
              <a:schemeClr val="tx1">
                <a:lumMod val="50000"/>
                <a:lumOff val="50000"/>
              </a:schemeClr>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570772" y="4723416"/>
            <a:ext cx="7859960" cy="0"/>
          </a:xfrm>
          <a:prstGeom prst="line">
            <a:avLst/>
          </a:prstGeom>
          <a:ln>
            <a:solidFill>
              <a:schemeClr val="tx1">
                <a:lumMod val="50000"/>
                <a:lumOff val="50000"/>
              </a:schemeClr>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9" name="矩形 28"/>
          <p:cNvSpPr>
            <a:spLocks noChangeArrowheads="1"/>
          </p:cNvSpPr>
          <p:nvPr/>
        </p:nvSpPr>
        <p:spPr bwMode="auto">
          <a:xfrm>
            <a:off x="2267744" y="2101749"/>
            <a:ext cx="1210588" cy="499624"/>
          </a:xfrm>
          <a:prstGeom prst="rect">
            <a:avLst/>
          </a:prstGeom>
          <a:solidFill>
            <a:schemeClr val="tx1">
              <a:lumMod val="50000"/>
              <a:lumOff val="50000"/>
            </a:schemeClr>
          </a:solidFill>
          <a:ln>
            <a:noFill/>
          </a:ln>
          <a:effectLst>
            <a:outerShdw blurRad="50800" dist="38100" dir="5400000" algn="t" rotWithShape="0">
              <a:prstClr val="black">
                <a:alpha val="40000"/>
              </a:prstClr>
            </a:outerShdw>
          </a:effectLs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万泰使命</a:t>
            </a:r>
            <a:endParaRPr lang="zh-CN" altLang="en-US" sz="2000" b="1" dirty="0">
              <a:solidFill>
                <a:srgbClr val="FFFFFF"/>
              </a:solidFill>
              <a:latin typeface="微软雅黑" pitchFamily="34" charset="-122"/>
              <a:ea typeface="微软雅黑" pitchFamily="34" charset="-122"/>
            </a:endParaRPr>
          </a:p>
        </p:txBody>
      </p:sp>
      <p:sp>
        <p:nvSpPr>
          <p:cNvPr id="30" name="矩形 28"/>
          <p:cNvSpPr>
            <a:spLocks noChangeArrowheads="1"/>
          </p:cNvSpPr>
          <p:nvPr/>
        </p:nvSpPr>
        <p:spPr bwMode="auto">
          <a:xfrm>
            <a:off x="3851920" y="2741964"/>
            <a:ext cx="1210588" cy="499624"/>
          </a:xfrm>
          <a:prstGeom prst="rect">
            <a:avLst/>
          </a:prstGeom>
          <a:solidFill>
            <a:srgbClr val="00B0F0"/>
          </a:solidFill>
          <a:ln>
            <a:noFill/>
          </a:ln>
          <a:effectLst>
            <a:outerShdw blurRad="63500" sx="102000" sy="102000" algn="ctr" rotWithShape="0">
              <a:prstClr val="black">
                <a:alpha val="40000"/>
              </a:prstClr>
            </a:outerShdw>
          </a:effectLs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万泰精神</a:t>
            </a:r>
            <a:endParaRPr lang="zh-CN" altLang="en-US" sz="2000" b="1" dirty="0">
              <a:solidFill>
                <a:srgbClr val="FFFFFF"/>
              </a:solidFill>
              <a:latin typeface="微软雅黑" pitchFamily="34" charset="-122"/>
              <a:ea typeface="微软雅黑" pitchFamily="34" charset="-122"/>
            </a:endParaRPr>
          </a:p>
        </p:txBody>
      </p:sp>
      <p:sp>
        <p:nvSpPr>
          <p:cNvPr id="31" name="矩形 28"/>
          <p:cNvSpPr>
            <a:spLocks noChangeArrowheads="1"/>
          </p:cNvSpPr>
          <p:nvPr/>
        </p:nvSpPr>
        <p:spPr bwMode="auto">
          <a:xfrm>
            <a:off x="5292080" y="3255826"/>
            <a:ext cx="1210588" cy="499624"/>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核心价值</a:t>
            </a:r>
            <a:endParaRPr lang="zh-CN" altLang="en-US" sz="2000" b="1" dirty="0">
              <a:solidFill>
                <a:srgbClr val="FFFFFF"/>
              </a:solidFill>
              <a:latin typeface="微软雅黑" pitchFamily="34" charset="-122"/>
              <a:ea typeface="微软雅黑" pitchFamily="34" charset="-122"/>
            </a:endParaRPr>
          </a:p>
        </p:txBody>
      </p:sp>
      <p:sp>
        <p:nvSpPr>
          <p:cNvPr id="32" name="矩形 28"/>
          <p:cNvSpPr>
            <a:spLocks noChangeArrowheads="1"/>
          </p:cNvSpPr>
          <p:nvPr/>
        </p:nvSpPr>
        <p:spPr bwMode="auto">
          <a:xfrm>
            <a:off x="6732240" y="3716976"/>
            <a:ext cx="1210588" cy="499624"/>
          </a:xfrm>
          <a:prstGeom prst="rect">
            <a:avLst/>
          </a:prstGeom>
          <a:solidFill>
            <a:schemeClr val="tx1">
              <a:lumMod val="50000"/>
              <a:lumOff val="50000"/>
            </a:schemeClr>
          </a:solidFill>
          <a:ln>
            <a:noFill/>
          </a:ln>
          <a:effectLst>
            <a:outerShdw blurRad="63500" sx="102000" sy="102000" algn="ctr" rotWithShape="0">
              <a:prstClr val="black">
                <a:alpha val="40000"/>
              </a:prstClr>
            </a:outerShdw>
          </a:effectLst>
          <a:extLst/>
        </p:spPr>
        <p:txBody>
          <a:bodyPr wrap="none">
            <a:spAutoFit/>
          </a:bodyPr>
          <a:lstStyle/>
          <a:p>
            <a:pPr>
              <a:lnSpc>
                <a:spcPct val="150000"/>
              </a:lnSpc>
            </a:pPr>
            <a:r>
              <a:rPr lang="zh-CN" altLang="en-US" sz="2000" b="1" dirty="0" smtClean="0">
                <a:solidFill>
                  <a:srgbClr val="FFFFFF"/>
                </a:solidFill>
                <a:latin typeface="微软雅黑" pitchFamily="34" charset="-122"/>
                <a:ea typeface="微软雅黑" pitchFamily="34" charset="-122"/>
              </a:rPr>
              <a:t>管理原则</a:t>
            </a:r>
            <a:endParaRPr lang="zh-CN" altLang="en-US" sz="2000" b="1" dirty="0">
              <a:solidFill>
                <a:srgbClr val="FFFFFF"/>
              </a:solidFill>
              <a:latin typeface="微软雅黑" pitchFamily="34" charset="-122"/>
              <a:ea typeface="微软雅黑" pitchFamily="34" charset="-122"/>
            </a:endParaRPr>
          </a:p>
        </p:txBody>
      </p:sp>
      <p:grpSp>
        <p:nvGrpSpPr>
          <p:cNvPr id="76" name="组合 75"/>
          <p:cNvGrpSpPr/>
          <p:nvPr/>
        </p:nvGrpSpPr>
        <p:grpSpPr>
          <a:xfrm>
            <a:off x="-75993" y="202060"/>
            <a:ext cx="2024141" cy="789351"/>
            <a:chOff x="-75993" y="202060"/>
            <a:chExt cx="2024141" cy="789351"/>
          </a:xfrm>
        </p:grpSpPr>
        <p:sp>
          <p:nvSpPr>
            <p:cNvPr id="69" name="矩形 68"/>
            <p:cNvSpPr/>
            <p:nvPr/>
          </p:nvSpPr>
          <p:spPr>
            <a:xfrm rot="17039993">
              <a:off x="506906" y="-380839"/>
              <a:ext cx="432048" cy="1597845"/>
            </a:xfrm>
            <a:custGeom>
              <a:avLst/>
              <a:gdLst/>
              <a:ahLst/>
              <a:cxnLst/>
              <a:rect l="l" t="t" r="r" b="b"/>
              <a:pathLst>
                <a:path w="432048" h="1597845">
                  <a:moveTo>
                    <a:pt x="432048" y="0"/>
                  </a:moveTo>
                  <a:lnTo>
                    <a:pt x="432048" y="1597845"/>
                  </a:lnTo>
                  <a:lnTo>
                    <a:pt x="0" y="1597845"/>
                  </a:lnTo>
                  <a:lnTo>
                    <a:pt x="0" y="107721"/>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70" name="矩形 69"/>
            <p:cNvSpPr/>
            <p:nvPr/>
          </p:nvSpPr>
          <p:spPr>
            <a:xfrm rot="17039993">
              <a:off x="256347" y="360326"/>
              <a:ext cx="47020" cy="587920"/>
            </a:xfrm>
            <a:custGeom>
              <a:avLst/>
              <a:gdLst/>
              <a:ahLst/>
              <a:cxnLst/>
              <a:rect l="l" t="t" r="r" b="b"/>
              <a:pathLst>
                <a:path w="45719" h="982037">
                  <a:moveTo>
                    <a:pt x="45719" y="0"/>
                  </a:moveTo>
                  <a:lnTo>
                    <a:pt x="45719" y="982037"/>
                  </a:lnTo>
                  <a:lnTo>
                    <a:pt x="0" y="982037"/>
                  </a:lnTo>
                  <a:lnTo>
                    <a:pt x="0" y="11399"/>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3" name="TextBox 72"/>
            <p:cNvSpPr txBox="1"/>
            <p:nvPr/>
          </p:nvSpPr>
          <p:spPr>
            <a:xfrm rot="776355">
              <a:off x="125717" y="316498"/>
              <a:ext cx="1822431" cy="400110"/>
            </a:xfrm>
            <a:prstGeom prst="rect">
              <a:avLst/>
            </a:prstGeom>
            <a:noFill/>
          </p:spPr>
          <p:txBody>
            <a:bodyPr wrap="square" rtlCol="0">
              <a:spAutoFit/>
            </a:bodyPr>
            <a:lstStyle/>
            <a:p>
              <a:r>
                <a:rPr lang="zh-CN" altLang="en-US" sz="2000" b="1" dirty="0" smtClean="0">
                  <a:solidFill>
                    <a:srgbClr val="FFFFFF"/>
                  </a:solidFill>
                  <a:latin typeface="微软雅黑" pitchFamily="34" charset="-122"/>
                  <a:ea typeface="微软雅黑" pitchFamily="34" charset="-122"/>
                </a:rPr>
                <a:t>企业文化</a:t>
              </a:r>
              <a:endParaRPr lang="zh-CN" altLang="en-US" sz="2000" b="1" dirty="0">
                <a:solidFill>
                  <a:srgbClr val="FFFFFF"/>
                </a:solidFill>
                <a:latin typeface="微软雅黑" pitchFamily="34" charset="-122"/>
                <a:ea typeface="微软雅黑" pitchFamily="34" charset="-122"/>
              </a:endParaRPr>
            </a:p>
          </p:txBody>
        </p:sp>
        <p:sp>
          <p:nvSpPr>
            <p:cNvPr id="74" name="TextBox 73"/>
            <p:cNvSpPr txBox="1"/>
            <p:nvPr/>
          </p:nvSpPr>
          <p:spPr>
            <a:xfrm rot="776355">
              <a:off x="573112" y="683634"/>
              <a:ext cx="885064" cy="307777"/>
            </a:xfrm>
            <a:prstGeom prst="rect">
              <a:avLst/>
            </a:prstGeom>
            <a:noFill/>
          </p:spPr>
          <p:txBody>
            <a:bodyPr wrap="square" rtlCol="0">
              <a:spAutoFit/>
            </a:bodyPr>
            <a:lstStyle/>
            <a:p>
              <a:r>
                <a:rPr lang="en-US" altLang="zh-CN" sz="1400" b="1" dirty="0" smtClean="0">
                  <a:solidFill>
                    <a:srgbClr val="00B0F0"/>
                  </a:solidFill>
                  <a:latin typeface="Broadway" pitchFamily="82" charset="0"/>
                  <a:ea typeface="微软雅黑" pitchFamily="34" charset="-122"/>
                </a:rPr>
                <a:t>Two</a:t>
              </a:r>
              <a:endParaRPr lang="zh-CN" altLang="en-US" sz="1400" b="1" dirty="0">
                <a:solidFill>
                  <a:srgbClr val="00B0F0"/>
                </a:solidFill>
                <a:latin typeface="Broadway" pitchFamily="82" charset="0"/>
                <a:ea typeface="微软雅黑" pitchFamily="34" charset="-122"/>
              </a:endParaRPr>
            </a:p>
          </p:txBody>
        </p:sp>
        <p:sp>
          <p:nvSpPr>
            <p:cNvPr id="75" name="矩形 69"/>
            <p:cNvSpPr/>
            <p:nvPr/>
          </p:nvSpPr>
          <p:spPr>
            <a:xfrm rot="17039993">
              <a:off x="1351297" y="888276"/>
              <a:ext cx="45719" cy="82535"/>
            </a:xfrm>
            <a:custGeom>
              <a:avLst/>
              <a:gdLst/>
              <a:ahLst/>
              <a:cxnLst/>
              <a:rect l="l" t="t" r="r" b="b"/>
              <a:pathLst>
                <a:path w="45719" h="982037">
                  <a:moveTo>
                    <a:pt x="45719" y="0"/>
                  </a:moveTo>
                  <a:lnTo>
                    <a:pt x="45719" y="982037"/>
                  </a:lnTo>
                  <a:lnTo>
                    <a:pt x="0" y="982037"/>
                  </a:lnTo>
                  <a:lnTo>
                    <a:pt x="0" y="11399"/>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Tree>
    <p:extLst>
      <p:ext uri="{BB962C8B-B14F-4D97-AF65-F5344CB8AC3E}">
        <p14:creationId xmlns:p14="http://schemas.microsoft.com/office/powerpoint/2010/main" val="18574031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338002"/>
            <a:ext cx="2411761" cy="721580"/>
          </a:xfrm>
          <a:prstGeom prst="rect">
            <a:avLst/>
          </a:prstGeom>
          <a:ln>
            <a:noFill/>
          </a:ln>
          <a:effectLst>
            <a:reflection blurRad="6350" stA="50000" endA="300" endPos="55000" dir="5400000" sy="-100000" algn="bl" rotWithShape="0"/>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4"/>
          <p:cNvGrpSpPr/>
          <p:nvPr/>
        </p:nvGrpSpPr>
        <p:grpSpPr>
          <a:xfrm>
            <a:off x="0" y="4731990"/>
            <a:ext cx="9144000" cy="523220"/>
            <a:chOff x="0" y="4731990"/>
            <a:chExt cx="9144000" cy="523220"/>
          </a:xfrm>
          <a:effectLst>
            <a:outerShdw blurRad="63500" sx="102000" sy="102000" algn="ctr" rotWithShape="0">
              <a:prstClr val="black">
                <a:alpha val="40000"/>
              </a:prstClr>
            </a:outerShdw>
          </a:effectLst>
        </p:grpSpPr>
        <p:sp>
          <p:nvSpPr>
            <p:cNvPr id="6" name="TextBox 5"/>
            <p:cNvSpPr txBox="1"/>
            <p:nvPr/>
          </p:nvSpPr>
          <p:spPr>
            <a:xfrm>
              <a:off x="6509676" y="4731990"/>
              <a:ext cx="1715077" cy="523220"/>
            </a:xfrm>
            <a:prstGeom prst="rect">
              <a:avLst/>
            </a:prstGeom>
            <a:noFill/>
          </p:spPr>
          <p:txBody>
            <a:bodyPr wrap="square" rtlCol="0">
              <a:spAutoFit/>
            </a:bodyPr>
            <a:lstStyle/>
            <a:p>
              <a:r>
                <a:rPr lang="zh-CN" altLang="en-US" sz="2800" b="1" dirty="0" smtClean="0">
                  <a:solidFill>
                    <a:schemeClr val="tx1">
                      <a:lumMod val="50000"/>
                      <a:lumOff val="50000"/>
                    </a:schemeClr>
                  </a:solidFill>
                  <a:latin typeface="微软雅黑" pitchFamily="34" charset="-122"/>
                  <a:ea typeface="微软雅黑" pitchFamily="34" charset="-122"/>
                </a:rPr>
                <a:t>万泰建设</a:t>
              </a:r>
              <a:endParaRPr lang="zh-CN" altLang="en-US" sz="2800" b="1" dirty="0">
                <a:solidFill>
                  <a:schemeClr val="tx1">
                    <a:lumMod val="50000"/>
                    <a:lumOff val="50000"/>
                  </a:schemeClr>
                </a:solidFill>
                <a:latin typeface="微软雅黑" pitchFamily="34" charset="-122"/>
                <a:ea typeface="微软雅黑" pitchFamily="34" charset="-122"/>
              </a:endParaRPr>
            </a:p>
          </p:txBody>
        </p:sp>
        <p:grpSp>
          <p:nvGrpSpPr>
            <p:cNvPr id="7" name="组合 6"/>
            <p:cNvGrpSpPr/>
            <p:nvPr/>
          </p:nvGrpSpPr>
          <p:grpSpPr>
            <a:xfrm>
              <a:off x="0" y="4833605"/>
              <a:ext cx="9144000" cy="330425"/>
              <a:chOff x="0" y="6444822"/>
              <a:chExt cx="9144000" cy="440567"/>
            </a:xfrm>
          </p:grpSpPr>
          <p:sp>
            <p:nvSpPr>
              <p:cNvPr id="8" name="矩形 7"/>
              <p:cNvSpPr/>
              <p:nvPr/>
            </p:nvSpPr>
            <p:spPr>
              <a:xfrm>
                <a:off x="0" y="6472211"/>
                <a:ext cx="6509675"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8141472" y="6444822"/>
                <a:ext cx="534984" cy="413178"/>
                <a:chOff x="8072352" y="6444822"/>
                <a:chExt cx="534984" cy="413178"/>
              </a:xfrm>
            </p:grpSpPr>
            <p:sp>
              <p:nvSpPr>
                <p:cNvPr id="11" name="矩形 10"/>
                <p:cNvSpPr/>
                <p:nvPr/>
              </p:nvSpPr>
              <p:spPr>
                <a:xfrm>
                  <a:off x="8072352" y="6444822"/>
                  <a:ext cx="45719"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148701" y="6444822"/>
                  <a:ext cx="72008"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8251339" y="6444822"/>
                  <a:ext cx="106455"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8388424" y="6444822"/>
                  <a:ext cx="218912" cy="41317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矩形 9"/>
              <p:cNvSpPr/>
              <p:nvPr/>
            </p:nvSpPr>
            <p:spPr>
              <a:xfrm>
                <a:off x="8723986" y="6444822"/>
                <a:ext cx="420014" cy="413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 name="组合 14"/>
          <p:cNvGrpSpPr/>
          <p:nvPr/>
        </p:nvGrpSpPr>
        <p:grpSpPr>
          <a:xfrm>
            <a:off x="-75993" y="202060"/>
            <a:ext cx="2024141" cy="789351"/>
            <a:chOff x="-75993" y="202060"/>
            <a:chExt cx="2024141" cy="789351"/>
          </a:xfrm>
        </p:grpSpPr>
        <p:sp>
          <p:nvSpPr>
            <p:cNvPr id="16" name="矩形 68"/>
            <p:cNvSpPr/>
            <p:nvPr/>
          </p:nvSpPr>
          <p:spPr>
            <a:xfrm rot="17039993">
              <a:off x="506906" y="-380839"/>
              <a:ext cx="432048" cy="1597845"/>
            </a:xfrm>
            <a:custGeom>
              <a:avLst/>
              <a:gdLst/>
              <a:ahLst/>
              <a:cxnLst/>
              <a:rect l="l" t="t" r="r" b="b"/>
              <a:pathLst>
                <a:path w="432048" h="1597845">
                  <a:moveTo>
                    <a:pt x="432048" y="0"/>
                  </a:moveTo>
                  <a:lnTo>
                    <a:pt x="432048" y="1597845"/>
                  </a:lnTo>
                  <a:lnTo>
                    <a:pt x="0" y="1597845"/>
                  </a:lnTo>
                  <a:lnTo>
                    <a:pt x="0" y="107721"/>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69"/>
            <p:cNvSpPr/>
            <p:nvPr/>
          </p:nvSpPr>
          <p:spPr>
            <a:xfrm rot="17039993">
              <a:off x="256347" y="360326"/>
              <a:ext cx="47020" cy="587920"/>
            </a:xfrm>
            <a:custGeom>
              <a:avLst/>
              <a:gdLst/>
              <a:ahLst/>
              <a:cxnLst/>
              <a:rect l="l" t="t" r="r" b="b"/>
              <a:pathLst>
                <a:path w="45719" h="982037">
                  <a:moveTo>
                    <a:pt x="45719" y="0"/>
                  </a:moveTo>
                  <a:lnTo>
                    <a:pt x="45719" y="982037"/>
                  </a:lnTo>
                  <a:lnTo>
                    <a:pt x="0" y="982037"/>
                  </a:lnTo>
                  <a:lnTo>
                    <a:pt x="0" y="11399"/>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rot="776355">
              <a:off x="125717" y="316498"/>
              <a:ext cx="1822431" cy="400110"/>
            </a:xfrm>
            <a:prstGeom prst="rect">
              <a:avLst/>
            </a:prstGeom>
            <a:noFill/>
          </p:spPr>
          <p:txBody>
            <a:bodyPr wrap="square" rtlCol="0">
              <a:spAutoFit/>
            </a:bodyPr>
            <a:lstStyle/>
            <a:p>
              <a:r>
                <a:rPr lang="zh-CN" altLang="en-US" sz="2000" b="1" dirty="0" smtClean="0">
                  <a:solidFill>
                    <a:srgbClr val="FFFFFF"/>
                  </a:solidFill>
                  <a:latin typeface="微软雅黑" pitchFamily="34" charset="-122"/>
                  <a:ea typeface="微软雅黑" pitchFamily="34" charset="-122"/>
                </a:rPr>
                <a:t>企业文化</a:t>
              </a:r>
              <a:endParaRPr lang="zh-CN" altLang="en-US" sz="2000" b="1" dirty="0">
                <a:solidFill>
                  <a:srgbClr val="FFFFFF"/>
                </a:solidFill>
                <a:latin typeface="微软雅黑" pitchFamily="34" charset="-122"/>
                <a:ea typeface="微软雅黑" pitchFamily="34" charset="-122"/>
              </a:endParaRPr>
            </a:p>
          </p:txBody>
        </p:sp>
        <p:sp>
          <p:nvSpPr>
            <p:cNvPr id="19" name="TextBox 18"/>
            <p:cNvSpPr txBox="1"/>
            <p:nvPr/>
          </p:nvSpPr>
          <p:spPr>
            <a:xfrm rot="776355">
              <a:off x="573112" y="683634"/>
              <a:ext cx="885064" cy="307777"/>
            </a:xfrm>
            <a:prstGeom prst="rect">
              <a:avLst/>
            </a:prstGeom>
            <a:noFill/>
          </p:spPr>
          <p:txBody>
            <a:bodyPr wrap="square" rtlCol="0">
              <a:spAutoFit/>
            </a:bodyPr>
            <a:lstStyle/>
            <a:p>
              <a:r>
                <a:rPr lang="en-US" altLang="zh-CN" sz="1400" b="1" dirty="0" smtClean="0">
                  <a:solidFill>
                    <a:srgbClr val="00B0F0"/>
                  </a:solidFill>
                  <a:latin typeface="Broadway" pitchFamily="82" charset="0"/>
                  <a:ea typeface="微软雅黑" pitchFamily="34" charset="-122"/>
                </a:rPr>
                <a:t>Two</a:t>
              </a:r>
              <a:endParaRPr lang="zh-CN" altLang="en-US" sz="1400" b="1" dirty="0">
                <a:solidFill>
                  <a:srgbClr val="00B0F0"/>
                </a:solidFill>
                <a:latin typeface="Broadway" pitchFamily="82" charset="0"/>
                <a:ea typeface="微软雅黑" pitchFamily="34" charset="-122"/>
              </a:endParaRPr>
            </a:p>
          </p:txBody>
        </p:sp>
        <p:sp>
          <p:nvSpPr>
            <p:cNvPr id="20" name="矩形 69"/>
            <p:cNvSpPr/>
            <p:nvPr/>
          </p:nvSpPr>
          <p:spPr>
            <a:xfrm rot="17039993">
              <a:off x="1351297" y="888276"/>
              <a:ext cx="45719" cy="82535"/>
            </a:xfrm>
            <a:custGeom>
              <a:avLst/>
              <a:gdLst/>
              <a:ahLst/>
              <a:cxnLst/>
              <a:rect l="l" t="t" r="r" b="b"/>
              <a:pathLst>
                <a:path w="45719" h="982037">
                  <a:moveTo>
                    <a:pt x="45719" y="0"/>
                  </a:moveTo>
                  <a:lnTo>
                    <a:pt x="45719" y="982037"/>
                  </a:lnTo>
                  <a:lnTo>
                    <a:pt x="0" y="982037"/>
                  </a:lnTo>
                  <a:lnTo>
                    <a:pt x="0" y="11399"/>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矩形 20"/>
          <p:cNvSpPr/>
          <p:nvPr/>
        </p:nvSpPr>
        <p:spPr>
          <a:xfrm rot="780000">
            <a:off x="-442291" y="972205"/>
            <a:ext cx="884583" cy="3831549"/>
          </a:xfrm>
          <a:custGeom>
            <a:avLst/>
            <a:gdLst/>
            <a:ahLst/>
            <a:cxnLst/>
            <a:rect l="l" t="t" r="r" b="b"/>
            <a:pathLst>
              <a:path w="884583" h="3831549">
                <a:moveTo>
                  <a:pt x="0" y="0"/>
                </a:moveTo>
                <a:lnTo>
                  <a:pt x="884583" y="0"/>
                </a:lnTo>
                <a:lnTo>
                  <a:pt x="884583" y="3831549"/>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888370" y="1322498"/>
            <a:ext cx="2171462" cy="636468"/>
            <a:chOff x="861791" y="1322498"/>
            <a:chExt cx="2171462" cy="636468"/>
          </a:xfrm>
        </p:grpSpPr>
        <p:sp>
          <p:nvSpPr>
            <p:cNvPr id="23" name="矩形 22"/>
            <p:cNvSpPr/>
            <p:nvPr/>
          </p:nvSpPr>
          <p:spPr>
            <a:xfrm rot="780000">
              <a:off x="861791" y="1322498"/>
              <a:ext cx="433898" cy="3535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rgbClr val="FFFFFF"/>
                  </a:solidFill>
                  <a:latin typeface="Broadway" pitchFamily="82" charset="0"/>
                </a:rPr>
                <a:t>1</a:t>
              </a:r>
              <a:endParaRPr lang="zh-CN" altLang="en-US" sz="2800" dirty="0">
                <a:solidFill>
                  <a:srgbClr val="FFFFFF"/>
                </a:solidFill>
                <a:latin typeface="Broadway" pitchFamily="82" charset="0"/>
              </a:endParaRPr>
            </a:p>
          </p:txBody>
        </p:sp>
        <p:sp>
          <p:nvSpPr>
            <p:cNvPr id="24" name="矩形 23"/>
            <p:cNvSpPr/>
            <p:nvPr/>
          </p:nvSpPr>
          <p:spPr>
            <a:xfrm rot="780000">
              <a:off x="1439067" y="1605403"/>
              <a:ext cx="1594186" cy="3535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latin typeface="华康俪金黑W8(P)" pitchFamily="34" charset="-122"/>
                  <a:ea typeface="华康俪金黑W8(P)" pitchFamily="34" charset="-122"/>
                </a:rPr>
                <a:t>执着专注</a:t>
              </a:r>
            </a:p>
          </p:txBody>
        </p:sp>
      </p:grpSp>
      <p:grpSp>
        <p:nvGrpSpPr>
          <p:cNvPr id="26" name="组合 25"/>
          <p:cNvGrpSpPr/>
          <p:nvPr/>
        </p:nvGrpSpPr>
        <p:grpSpPr>
          <a:xfrm>
            <a:off x="778033" y="1815509"/>
            <a:ext cx="2171462" cy="636468"/>
            <a:chOff x="861791" y="1322498"/>
            <a:chExt cx="2171462" cy="636468"/>
          </a:xfrm>
        </p:grpSpPr>
        <p:sp>
          <p:nvSpPr>
            <p:cNvPr id="27" name="矩形 26"/>
            <p:cNvSpPr/>
            <p:nvPr/>
          </p:nvSpPr>
          <p:spPr>
            <a:xfrm rot="780000">
              <a:off x="861791" y="1322498"/>
              <a:ext cx="433898" cy="3535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Broadway" pitchFamily="82" charset="0"/>
                </a:rPr>
                <a:t>2</a:t>
              </a:r>
              <a:endParaRPr lang="zh-CN" altLang="en-US" sz="2800" dirty="0">
                <a:latin typeface="Broadway" pitchFamily="82" charset="0"/>
              </a:endParaRPr>
            </a:p>
          </p:txBody>
        </p:sp>
        <p:sp>
          <p:nvSpPr>
            <p:cNvPr id="28" name="矩形 27"/>
            <p:cNvSpPr/>
            <p:nvPr/>
          </p:nvSpPr>
          <p:spPr>
            <a:xfrm rot="780000">
              <a:off x="1439067" y="1605403"/>
              <a:ext cx="1594186" cy="3535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华康俪金黑W8(P)" pitchFamily="34" charset="-122"/>
                  <a:ea typeface="华康俪金黑W8(P)" pitchFamily="34" charset="-122"/>
                </a:rPr>
                <a:t>研究创新</a:t>
              </a:r>
            </a:p>
          </p:txBody>
        </p:sp>
      </p:grpSp>
      <p:grpSp>
        <p:nvGrpSpPr>
          <p:cNvPr id="29" name="组合 28"/>
          <p:cNvGrpSpPr/>
          <p:nvPr/>
        </p:nvGrpSpPr>
        <p:grpSpPr>
          <a:xfrm>
            <a:off x="687182" y="2262559"/>
            <a:ext cx="2171462" cy="636468"/>
            <a:chOff x="861791" y="1322498"/>
            <a:chExt cx="2171462" cy="636468"/>
          </a:xfrm>
        </p:grpSpPr>
        <p:sp>
          <p:nvSpPr>
            <p:cNvPr id="30" name="矩形 29"/>
            <p:cNvSpPr/>
            <p:nvPr/>
          </p:nvSpPr>
          <p:spPr>
            <a:xfrm rot="780000">
              <a:off x="861791" y="1322498"/>
              <a:ext cx="433898" cy="3535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Broadway" pitchFamily="82" charset="0"/>
                </a:rPr>
                <a:t>3</a:t>
              </a:r>
              <a:endParaRPr lang="zh-CN" altLang="en-US" sz="2800" dirty="0">
                <a:latin typeface="Broadway" pitchFamily="82" charset="0"/>
              </a:endParaRPr>
            </a:p>
          </p:txBody>
        </p:sp>
        <p:sp>
          <p:nvSpPr>
            <p:cNvPr id="31" name="矩形 30"/>
            <p:cNvSpPr/>
            <p:nvPr/>
          </p:nvSpPr>
          <p:spPr>
            <a:xfrm rot="780000">
              <a:off x="1439067" y="1605403"/>
              <a:ext cx="1594186" cy="3535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华康俪金黑W8(P)" pitchFamily="34" charset="-122"/>
                  <a:ea typeface="华康俪金黑W8(P)" pitchFamily="34" charset="-122"/>
                </a:rPr>
                <a:t>积极稳健</a:t>
              </a:r>
            </a:p>
          </p:txBody>
        </p:sp>
      </p:grpSp>
      <p:grpSp>
        <p:nvGrpSpPr>
          <p:cNvPr id="32" name="组合 31"/>
          <p:cNvGrpSpPr/>
          <p:nvPr/>
        </p:nvGrpSpPr>
        <p:grpSpPr>
          <a:xfrm>
            <a:off x="555282" y="2759158"/>
            <a:ext cx="2171462" cy="636468"/>
            <a:chOff x="861791" y="1322498"/>
            <a:chExt cx="2171462" cy="636468"/>
          </a:xfrm>
        </p:grpSpPr>
        <p:sp>
          <p:nvSpPr>
            <p:cNvPr id="33" name="矩形 32"/>
            <p:cNvSpPr/>
            <p:nvPr/>
          </p:nvSpPr>
          <p:spPr>
            <a:xfrm rot="780000">
              <a:off x="861791" y="1322498"/>
              <a:ext cx="433898" cy="3535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Broadway" pitchFamily="82" charset="0"/>
                </a:rPr>
                <a:t>4</a:t>
              </a:r>
              <a:endParaRPr lang="zh-CN" altLang="en-US" sz="2800" dirty="0">
                <a:latin typeface="Broadway" pitchFamily="82" charset="0"/>
              </a:endParaRPr>
            </a:p>
          </p:txBody>
        </p:sp>
        <p:sp>
          <p:nvSpPr>
            <p:cNvPr id="34" name="矩形 33"/>
            <p:cNvSpPr/>
            <p:nvPr/>
          </p:nvSpPr>
          <p:spPr>
            <a:xfrm rot="780000">
              <a:off x="1439067" y="1605403"/>
              <a:ext cx="1594186" cy="3535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华康俪金黑W8(P)" pitchFamily="34" charset="-122"/>
                  <a:ea typeface="华康俪金黑W8(P)" pitchFamily="34" charset="-122"/>
                </a:rPr>
                <a:t>追求卓越</a:t>
              </a:r>
            </a:p>
          </p:txBody>
        </p:sp>
      </p:grpSp>
      <p:sp>
        <p:nvSpPr>
          <p:cNvPr id="36" name="矩形 35"/>
          <p:cNvSpPr/>
          <p:nvPr/>
        </p:nvSpPr>
        <p:spPr>
          <a:xfrm rot="780000">
            <a:off x="-120803" y="3607912"/>
            <a:ext cx="3437874" cy="682344"/>
          </a:xfrm>
          <a:custGeom>
            <a:avLst/>
            <a:gdLst/>
            <a:ahLst/>
            <a:cxnLst/>
            <a:rect l="l" t="t" r="r" b="b"/>
            <a:pathLst>
              <a:path w="3437874" h="682344">
                <a:moveTo>
                  <a:pt x="0" y="0"/>
                </a:moveTo>
                <a:lnTo>
                  <a:pt x="3437874" y="0"/>
                </a:lnTo>
                <a:lnTo>
                  <a:pt x="3437874" y="682344"/>
                </a:lnTo>
                <a:lnTo>
                  <a:pt x="157532" y="682344"/>
                </a:lnTo>
                <a:close/>
              </a:path>
            </a:pathLst>
          </a:custGeom>
          <a:solidFill>
            <a:schemeClr val="tx1">
              <a:lumMod val="50000"/>
              <a:lumOff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latin typeface="华康俪金黑W8(P)" pitchFamily="34" charset="-122"/>
                <a:ea typeface="华康俪金黑W8(P)" pitchFamily="34" charset="-122"/>
              </a:rPr>
              <a:t>万泰精神</a:t>
            </a:r>
            <a:endParaRPr lang="zh-CN" altLang="en-US" sz="4000" dirty="0">
              <a:latin typeface="华康俪金黑W8(P)" pitchFamily="34" charset="-122"/>
              <a:ea typeface="华康俪金黑W8(P)" pitchFamily="34" charset="-122"/>
            </a:endParaRPr>
          </a:p>
        </p:txBody>
      </p:sp>
      <p:sp>
        <p:nvSpPr>
          <p:cNvPr id="38" name="TextBox 37"/>
          <p:cNvSpPr txBox="1"/>
          <p:nvPr/>
        </p:nvSpPr>
        <p:spPr>
          <a:xfrm rot="780000">
            <a:off x="3419611" y="2607899"/>
            <a:ext cx="5489080" cy="1015663"/>
          </a:xfrm>
          <a:prstGeom prst="rect">
            <a:avLst/>
          </a:prstGeom>
          <a:noFill/>
        </p:spPr>
        <p:txBody>
          <a:bodyPr wrap="square" rtlCol="0">
            <a:spAutoFit/>
          </a:bodyPr>
          <a:lstStyle/>
          <a:p>
            <a:r>
              <a:rPr lang="zh-CN" altLang="en-US" sz="6000" dirty="0" smtClean="0">
                <a:solidFill>
                  <a:schemeClr val="tx1">
                    <a:lumMod val="50000"/>
                    <a:lumOff val="50000"/>
                  </a:schemeClr>
                </a:solidFill>
                <a:latin typeface="华康俪金黑W8(P)" pitchFamily="34" charset="-122"/>
                <a:ea typeface="华康俪金黑W8(P)" pitchFamily="34" charset="-122"/>
              </a:rPr>
              <a:t>建筑</a:t>
            </a:r>
            <a:r>
              <a:rPr lang="en-US" altLang="zh-CN" sz="6000" dirty="0" smtClean="0">
                <a:solidFill>
                  <a:schemeClr val="tx1">
                    <a:lumMod val="50000"/>
                    <a:lumOff val="50000"/>
                  </a:schemeClr>
                </a:solidFill>
                <a:latin typeface="华康俪金黑W8(P)" pitchFamily="34" charset="-122"/>
                <a:ea typeface="华康俪金黑W8(P)" pitchFamily="34" charset="-122"/>
              </a:rPr>
              <a:t>.</a:t>
            </a:r>
            <a:r>
              <a:rPr lang="zh-CN" altLang="en-US" sz="6000" dirty="0" smtClean="0">
                <a:solidFill>
                  <a:schemeClr val="tx1">
                    <a:lumMod val="50000"/>
                    <a:lumOff val="50000"/>
                  </a:schemeClr>
                </a:solidFill>
                <a:latin typeface="华康俪金黑W8(P)" pitchFamily="34" charset="-122"/>
                <a:ea typeface="华康俪金黑W8(P)" pitchFamily="34" charset="-122"/>
              </a:rPr>
              <a:t>生活</a:t>
            </a:r>
            <a:r>
              <a:rPr lang="en-US" altLang="zh-CN" sz="6000" dirty="0" smtClean="0">
                <a:solidFill>
                  <a:schemeClr val="tx1">
                    <a:lumMod val="50000"/>
                    <a:lumOff val="50000"/>
                  </a:schemeClr>
                </a:solidFill>
                <a:latin typeface="华康俪金黑W8(P)" pitchFamily="34" charset="-122"/>
                <a:ea typeface="华康俪金黑W8(P)" pitchFamily="34" charset="-122"/>
              </a:rPr>
              <a:t>.</a:t>
            </a:r>
            <a:r>
              <a:rPr lang="zh-CN" altLang="en-US" sz="6000" dirty="0">
                <a:solidFill>
                  <a:schemeClr val="tx1">
                    <a:lumMod val="50000"/>
                    <a:lumOff val="50000"/>
                  </a:schemeClr>
                </a:solidFill>
                <a:latin typeface="华康俪金黑W8(P)" pitchFamily="34" charset="-122"/>
                <a:ea typeface="华康俪金黑W8(P)" pitchFamily="34" charset="-122"/>
              </a:rPr>
              <a:t>梦想</a:t>
            </a:r>
          </a:p>
        </p:txBody>
      </p:sp>
    </p:spTree>
    <p:extLst>
      <p:ext uri="{BB962C8B-B14F-4D97-AF65-F5344CB8AC3E}">
        <p14:creationId xmlns:p14="http://schemas.microsoft.com/office/powerpoint/2010/main" val="36483069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295</TotalTime>
  <Words>1074</Words>
  <Application>Microsoft Office PowerPoint</Application>
  <PresentationFormat>全屏显示(16:9)</PresentationFormat>
  <Paragraphs>266</Paragraphs>
  <Slides>20</Slides>
  <Notes>1</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20</vt:i4>
      </vt:variant>
    </vt:vector>
  </HeadingPairs>
  <TitlesOfParts>
    <vt:vector size="30" baseType="lpstr">
      <vt:lpstr>黑体</vt:lpstr>
      <vt:lpstr>华康俪金黑W8(P)</vt:lpstr>
      <vt:lpstr>宋体</vt:lpstr>
      <vt:lpstr>微软雅黑</vt:lpstr>
      <vt:lpstr>Arial</vt:lpstr>
      <vt:lpstr>Broadway</vt:lpstr>
      <vt:lpstr>Calibri</vt:lpstr>
      <vt:lpstr>Franklin Gothic Medium</vt:lpstr>
      <vt:lpstr>Office 主题​​</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a</cp:lastModifiedBy>
  <cp:revision>31</cp:revision>
  <dcterms:created xsi:type="dcterms:W3CDTF">2011-12-28T03:52:34Z</dcterms:created>
  <dcterms:modified xsi:type="dcterms:W3CDTF">2015-02-10T02:09:31Z</dcterms:modified>
</cp:coreProperties>
</file>