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57" r:id="rId4"/>
    <p:sldId id="258" r:id="rId5"/>
    <p:sldId id="271" r:id="rId6"/>
    <p:sldId id="265" r:id="rId7"/>
    <p:sldId id="263" r:id="rId8"/>
    <p:sldId id="270" r:id="rId9"/>
    <p:sldId id="269" r:id="rId10"/>
    <p:sldId id="268" r:id="rId11"/>
    <p:sldId id="272" r:id="rId12"/>
    <p:sldId id="273" r:id="rId1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251D"/>
    <a:srgbClr val="F27F7A"/>
    <a:srgbClr val="FF5050"/>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5633" autoAdjust="0"/>
  </p:normalViewPr>
  <p:slideViewPr>
    <p:cSldViewPr>
      <p:cViewPr varScale="1">
        <p:scale>
          <a:sx n="83" d="100"/>
          <a:sy n="83" d="100"/>
        </p:scale>
        <p:origin x="9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A56FD7B9-97A3-473D-89AA-9E22BB4170B6}" type="datetimeFigureOut">
              <a:rPr lang="zh-CN" altLang="en-US"/>
              <a:pPr>
                <a:defRPr/>
              </a:pPr>
              <a:t>2015/2/10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E3E370D5-2C9A-4105-9E3E-F359B66BDBEB}" type="slidenum">
              <a:rPr lang="zh-CN" altLang="en-US"/>
              <a:pPr>
                <a:defRPr/>
              </a:pPr>
              <a:t>‹#›</a:t>
            </a:fld>
            <a:endParaRPr lang="zh-CN" altLang="en-US"/>
          </a:p>
        </p:txBody>
      </p:sp>
    </p:spTree>
    <p:extLst>
      <p:ext uri="{BB962C8B-B14F-4D97-AF65-F5344CB8AC3E}">
        <p14:creationId xmlns:p14="http://schemas.microsoft.com/office/powerpoint/2010/main" val="36629993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86AAF17-D3FF-482D-B32F-4E8954EDBEFF}" type="datetimeFigureOut">
              <a:rPr lang="zh-CN" altLang="en-US"/>
              <a:pPr>
                <a:defRPr/>
              </a:pPr>
              <a:t>2015/2/10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1974C4A-C5DD-4D98-AE14-EBFAE4FB1E1C}"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50D10F7-A822-47BB-AEE1-283AA471EA8A}" type="datetimeFigureOut">
              <a:rPr lang="zh-CN" altLang="en-US"/>
              <a:pPr>
                <a:defRPr/>
              </a:pPr>
              <a:t>2015/2/10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043F32A-54AD-4A75-87BC-6FB079C407EF}"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7EA93A9-CAF7-47DE-B5EC-E49700DBAB36}" type="datetimeFigureOut">
              <a:rPr lang="zh-CN" altLang="en-US"/>
              <a:pPr>
                <a:defRPr/>
              </a:pPr>
              <a:t>2015/2/10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8FFF692-7709-4F6C-9359-F4E85AEAADC8}"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E75F714D-6092-475A-8B08-BA278D07BB8A}"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D0E4CF24-4D8B-4E03-AFE1-0CB75FA2F80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887171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BE8CFDC-6C7C-4A76-9769-07FFDAD9ECE7}"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EDA81E6A-9B57-41C5-995D-401C6FBEB413}"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56803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8183F2D0-4466-4F1F-8C0E-5087A75D494A}"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4AB4554-D1D4-455D-BBEC-10BE875245C3}"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14319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6C2A3F0D-5ABC-4A88-AD42-1E04DA1DF91D}" type="datetime1">
              <a:rPr lang="zh-CN" altLang="en-US">
                <a:solidFill>
                  <a:srgbClr val="000000"/>
                </a:solidFill>
              </a:rPr>
              <a:pPr/>
              <a:t>2015/2/10</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C77494A8-39EE-46A1-A1BD-88180661513B}"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093220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4BF4908D-140C-421E-939A-8EF6CF9F7CAC}" type="datetime1">
              <a:rPr lang="zh-CN" altLang="en-US">
                <a:solidFill>
                  <a:srgbClr val="000000"/>
                </a:solidFill>
              </a:rPr>
              <a:pPr/>
              <a:t>2015/2/10</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9AD096A6-BF16-4B46-BA4E-210526D4BAA3}"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38171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B942CF7B-0F94-4954-9784-CA64A57828A5}" type="datetime1">
              <a:rPr lang="zh-CN" altLang="en-US">
                <a:solidFill>
                  <a:srgbClr val="000000"/>
                </a:solidFill>
              </a:rPr>
              <a:pPr/>
              <a:t>2015/2/10</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EDC952BB-3389-4A20-9E09-0F1B5523C028}"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212754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B9B4085-E6C0-426E-84AA-B2E68058718A}" type="datetime1">
              <a:rPr lang="zh-CN" altLang="en-US">
                <a:solidFill>
                  <a:srgbClr val="000000"/>
                </a:solidFill>
              </a:rPr>
              <a:pPr/>
              <a:t>2015/2/10</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39AD3A18-025F-415A-AAD1-878BADC910BA}"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43920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82DB2C24-E7F8-4BE0-950F-933E44BB9FD1}" type="datetime1">
              <a:rPr lang="zh-CN" altLang="en-US">
                <a:solidFill>
                  <a:srgbClr val="000000"/>
                </a:solidFill>
              </a:rPr>
              <a:pPr/>
              <a:t>2015/2/10</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2F50D109-4E28-47E4-943F-4C88D0B4500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0866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33CCC4B-3BB5-49B0-8F9E-763205AB457A}" type="datetimeFigureOut">
              <a:rPr lang="zh-CN" altLang="en-US"/>
              <a:pPr>
                <a:defRPr/>
              </a:pPr>
              <a:t>2015/2/10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A1A5366-3E5A-451A-89B6-269FF4A505A5}"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1D06D817-2A36-424D-BDC2-FF7C54180FBA}" type="datetime1">
              <a:rPr lang="zh-CN" altLang="en-US">
                <a:solidFill>
                  <a:srgbClr val="000000"/>
                </a:solidFill>
              </a:rPr>
              <a:pPr/>
              <a:t>2015/2/10</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9FA30657-5D85-40C9-80A0-EA067EAAB79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016121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298B24A-B7EC-4777-B536-14932E4ED2C3}"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1F94DBBA-BE90-4EA9-ACA3-2169E80E8470}"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19122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93119D2-104A-403F-A8CA-A659A29B5E2E}"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6861118-4485-4B9E-84C7-C5B0C3FD5A24}"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51609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285396C-CF54-4BCB-BDCD-1DA1C024A015}" type="datetimeFigureOut">
              <a:rPr lang="zh-CN" altLang="en-US"/>
              <a:pPr>
                <a:defRPr/>
              </a:pPr>
              <a:t>2015/2/10</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70D6BE6-6912-4A9A-9DDC-D17D2C23A03C}"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9694B25E-AC8B-45F6-87A4-6EF98186AF92}" type="datetimeFigureOut">
              <a:rPr lang="zh-CN" altLang="en-US"/>
              <a:pPr>
                <a:defRPr/>
              </a:pPr>
              <a:t>2015/2/10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773CAF9-3503-4554-A20B-3396C36FE4B1}"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D22318E-EC93-4F6E-8397-83E165C5A76A}" type="datetimeFigureOut">
              <a:rPr lang="zh-CN" altLang="en-US"/>
              <a:pPr>
                <a:defRPr/>
              </a:pPr>
              <a:t>2015/2/10</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3C3E4DF-1079-4A9A-B2C1-CCD92B049149}"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F1126C2-040B-45DC-9563-CB5898AEF5F5}" type="datetimeFigureOut">
              <a:rPr lang="zh-CN" altLang="en-US"/>
              <a:pPr>
                <a:defRPr/>
              </a:pPr>
              <a:t>2015/2/10</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AE35D88-B4A5-4DF5-97B0-7CC23A258D0B}"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592D02B0-A3CF-4ABE-923C-89D15019ECB4}" type="datetimeFigureOut">
              <a:rPr lang="zh-CN" altLang="en-US"/>
              <a:pPr>
                <a:defRPr/>
              </a:pPr>
              <a:t>2015/2/10</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E38E5003-8C73-493F-A5F3-684803991EE6}"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1D22774-6E43-4885-871E-4A7B8E586F7E}" type="datetimeFigureOut">
              <a:rPr lang="zh-CN" altLang="en-US"/>
              <a:pPr>
                <a:defRPr/>
              </a:pPr>
              <a:t>2015/2/10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F2D09BB-2A76-4148-8412-7CBF5C1804C1}"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1D22F1B-97AA-43C1-B1D9-F90A5E7523BF}" type="datetimeFigureOut">
              <a:rPr lang="zh-CN" altLang="en-US"/>
              <a:pPr>
                <a:defRPr/>
              </a:pPr>
              <a:t>2015/2/10</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E048181-4CDF-4CB0-B081-B08D1EE296F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5DE78A59-5748-408A-9A0D-929C92BC49BA}" type="datetimeFigureOut">
              <a:rPr lang="zh-CN" altLang="en-US"/>
              <a:pPr>
                <a:defRPr/>
              </a:pPr>
              <a:t>2015/2/10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BCFA8B27-8CB5-4133-8667-C10C64C9C13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pPr>
              <a:buFont typeface="Arial" panose="020B0604020202020204" pitchFamily="34" charset="0"/>
              <a:buNone/>
            </a:pPr>
            <a:fld id="{31263B26-2F6E-4F3C-9FDA-A1637A45CDDA}" type="datetime1">
              <a:rPr lang="zh-CN" altLang="en-US" smtClean="0">
                <a:solidFill>
                  <a:srgbClr val="000000"/>
                </a:solidFill>
                <a:latin typeface="Arial" panose="020B0604020202020204" pitchFamily="34" charset="0"/>
                <a:ea typeface="宋体" panose="02010600030101010101" pitchFamily="2" charset="-122"/>
              </a:rPr>
              <a:pPr>
                <a:buFont typeface="Arial" panose="020B0604020202020204" pitchFamily="34" charset="0"/>
                <a:buNone/>
              </a:pPr>
              <a:t>2015/2/10</a:t>
            </a:fld>
            <a:endParaRPr lang="en-US" smtClean="0">
              <a:solidFill>
                <a:srgbClr val="000000"/>
              </a:solidFill>
              <a:latin typeface="Arial" panose="020B0604020202020204" pitchFamily="34" charset="0"/>
              <a:ea typeface="宋体" panose="02010600030101010101" pitchFamily="2" charset="-122"/>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pPr>
              <a:buFont typeface="Arial" panose="020B0604020202020204" pitchFamily="34" charset="0"/>
              <a:buNone/>
            </a:pPr>
            <a:endParaRPr lang="en-US" smtClean="0">
              <a:solidFill>
                <a:srgbClr val="000000"/>
              </a:solidFill>
              <a:latin typeface="Arial" panose="020B0604020202020204" pitchFamily="34" charset="0"/>
              <a:ea typeface="宋体" panose="02010600030101010101" pitchFamily="2" charset="-122"/>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pPr>
              <a:buFont typeface="Arial" panose="020B0604020202020204" pitchFamily="34" charset="0"/>
              <a:buNone/>
            </a:pPr>
            <a:fld id="{88E2AA42-DE64-4E6B-A83D-3BB0A7DEFBF5}" type="slidenum">
              <a:rPr lang="zh-CN" altLang="en-US" smtClean="0">
                <a:solidFill>
                  <a:srgbClr val="000000"/>
                </a:solidFill>
                <a:latin typeface="Arial" panose="020B0604020202020204" pitchFamily="34" charset="0"/>
                <a:ea typeface="宋体" panose="02010600030101010101" pitchFamily="2" charset="-122"/>
              </a:rPr>
              <a:pPr>
                <a:buFont typeface="Arial" panose="020B0604020202020204" pitchFamily="34" charset="0"/>
                <a:buNone/>
              </a:pPr>
              <a:t>‹#›</a:t>
            </a:fld>
            <a:endParaRPr lang="en-US" smtClean="0">
              <a:solidFill>
                <a:srgbClr val="000000"/>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3423206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hyperlink" Target="http://www.baidu.com/s?wd=%E4%B8%AD%E5%9B%BD%E4%BC%A0%E7%BB%9F%E8%8A%82%E6%97%A5&amp;hl_tag=textlink&amp;tn=SE_hldp01350_v6v6zkg6" TargetMode="External"/><Relationship Id="rId3" Type="http://schemas.openxmlformats.org/officeDocument/2006/relationships/image" Target="../media/image10.png"/><Relationship Id="rId7" Type="http://schemas.openxmlformats.org/officeDocument/2006/relationships/hyperlink" Target="http://www.baidu.com/s?wd=%E5%9C%A3%E8%AF%9E%E8%8A%82&amp;hl_tag=textlink&amp;tn=SE_hldp01350_v6v6zkg6"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hyperlink" Target="http://www.baidu.com/s?wd=%E5%BF%83%E7%88%B1%E7%9A%84%E4%BA%BA&amp;hl_tag=textlink&amp;tn=SE_hldp01350_v6v6zkg6" TargetMode="External"/><Relationship Id="rId4" Type="http://schemas.openxmlformats.org/officeDocument/2006/relationships/image" Target="../media/image11.png"/><Relationship Id="rId9" Type="http://schemas.openxmlformats.org/officeDocument/2006/relationships/hyperlink" Target="http://www.baidu.com/s?wd=%E5%9D%A0%E5%85%A5%E7%88%B1%E6%B2%B3&amp;hl_tag=textlink&amp;tn=SE_hldp01350_v6v6zkg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TextBox 6"/>
          <p:cNvSpPr txBox="1">
            <a:spLocks noChangeArrowheads="1"/>
          </p:cNvSpPr>
          <p:nvPr/>
        </p:nvSpPr>
        <p:spPr bwMode="auto">
          <a:xfrm rot="19975568">
            <a:off x="7396163" y="5225990"/>
            <a:ext cx="2197100" cy="800219"/>
          </a:xfrm>
          <a:prstGeom prst="rect">
            <a:avLst/>
          </a:prstGeom>
          <a:noFill/>
          <a:ln w="9525">
            <a:noFill/>
            <a:miter lim="800000"/>
            <a:headEnd/>
            <a:tailEnd/>
          </a:ln>
        </p:spPr>
        <p:txBody>
          <a:bodyPr>
            <a:spAutoFit/>
          </a:bodyPr>
          <a:lstStyle/>
          <a:p>
            <a:pPr>
              <a:defRPr/>
            </a:pPr>
            <a:r>
              <a:rPr lang="en-US" altLang="zh-CN" sz="1600" dirty="0">
                <a:solidFill>
                  <a:schemeClr val="bg1">
                    <a:lumMod val="65000"/>
                  </a:schemeClr>
                </a:solidFill>
                <a:latin typeface="Calibri" pitchFamily="34" charset="0"/>
              </a:rPr>
              <a:t>POWERPOINT</a:t>
            </a:r>
            <a:r>
              <a:rPr lang="en-US" altLang="zh-CN" sz="2000" dirty="0">
                <a:solidFill>
                  <a:schemeClr val="bg1">
                    <a:lumMod val="65000"/>
                  </a:schemeClr>
                </a:solidFill>
                <a:latin typeface="Calibri" pitchFamily="34" charset="0"/>
              </a:rPr>
              <a:t> </a:t>
            </a:r>
            <a:r>
              <a:rPr lang="zh-CN" altLang="en-US" sz="1600" dirty="0">
                <a:solidFill>
                  <a:schemeClr val="bg1">
                    <a:lumMod val="65000"/>
                  </a:schemeClr>
                </a:solidFill>
                <a:latin typeface="微软雅黑" pitchFamily="34" charset="-122"/>
                <a:ea typeface="微软雅黑" pitchFamily="34" charset="-122"/>
              </a:rPr>
              <a:t>模板</a:t>
            </a:r>
            <a:endParaRPr lang="en-US" altLang="zh-CN" sz="1600" dirty="0">
              <a:solidFill>
                <a:schemeClr val="bg1">
                  <a:lumMod val="65000"/>
                </a:schemeClr>
              </a:solidFill>
              <a:latin typeface="微软雅黑" pitchFamily="34" charset="-122"/>
              <a:ea typeface="微软雅黑" pitchFamily="34" charset="-122"/>
            </a:endParaRPr>
          </a:p>
          <a:p>
            <a:pPr>
              <a:defRPr/>
            </a:pPr>
            <a:r>
              <a:rPr lang="zh-CN" altLang="en-US" sz="800" dirty="0">
                <a:solidFill>
                  <a:schemeClr val="bg1">
                    <a:lumMod val="65000"/>
                  </a:schemeClr>
                </a:solidFill>
                <a:latin typeface="微软雅黑" pitchFamily="34" charset="-122"/>
                <a:ea typeface="微软雅黑" pitchFamily="34" charset="-122"/>
              </a:rPr>
              <a:t>适用于情人节及相关类别</a:t>
            </a:r>
            <a:r>
              <a:rPr lang="zh-CN" altLang="en-US" sz="800" dirty="0" smtClean="0">
                <a:solidFill>
                  <a:schemeClr val="bg1">
                    <a:lumMod val="65000"/>
                  </a:schemeClr>
                </a:solidFill>
                <a:latin typeface="微软雅黑" pitchFamily="34" charset="-122"/>
                <a:ea typeface="微软雅黑" pitchFamily="34" charset="-122"/>
              </a:rPr>
              <a:t>演示</a:t>
            </a:r>
            <a:endParaRPr lang="zh-CN" altLang="en-US" dirty="0"/>
          </a:p>
          <a:p>
            <a:pPr>
              <a:defRPr/>
            </a:pPr>
            <a:endParaRPr lang="zh-CN" altLang="en-US" dirty="0">
              <a:solidFill>
                <a:srgbClr val="FF0000"/>
              </a:solidFill>
            </a:endParaRPr>
          </a:p>
        </p:txBody>
      </p:sp>
      <p:sp>
        <p:nvSpPr>
          <p:cNvPr id="2051" name="TextBox 2"/>
          <p:cNvSpPr txBox="1">
            <a:spLocks noChangeArrowheads="1"/>
          </p:cNvSpPr>
          <p:nvPr/>
        </p:nvSpPr>
        <p:spPr bwMode="auto">
          <a:xfrm rot="20017504">
            <a:off x="-254000" y="1316038"/>
            <a:ext cx="7358063" cy="430212"/>
          </a:xfrm>
          <a:prstGeom prst="rect">
            <a:avLst/>
          </a:prstGeom>
          <a:noFill/>
          <a:ln w="9525">
            <a:noFill/>
            <a:miter lim="800000"/>
            <a:headEnd/>
            <a:tailEnd/>
          </a:ln>
        </p:spPr>
        <p:txBody>
          <a:bodyPr>
            <a:spAutoFit/>
          </a:bodyPr>
          <a:lstStyle/>
          <a:p>
            <a:pPr>
              <a:defRPr/>
            </a:pPr>
            <a:r>
              <a:rPr lang="zh-CN" altLang="en-US" sz="1000" kern="1500" spc="150" dirty="0">
                <a:latin typeface="微软雅黑" pitchFamily="34" charset="-122"/>
                <a:ea typeface="微软雅黑" pitchFamily="34" charset="-122"/>
              </a:rPr>
              <a:t>注：文本框可根据需求改变颜色、移动位置；文字可编辑</a:t>
            </a:r>
          </a:p>
          <a:p>
            <a:pPr>
              <a:defRPr/>
            </a:pPr>
            <a:endParaRPr lang="en-US" altLang="zh-CN" sz="1200" dirty="0">
              <a:latin typeface="微软雅黑" pitchFamily="34" charset="-122"/>
              <a:ea typeface="微软雅黑"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70" name="矩形 6"/>
          <p:cNvSpPr>
            <a:spLocks noChangeArrowheads="1"/>
          </p:cNvSpPr>
          <p:nvPr/>
        </p:nvSpPr>
        <p:spPr bwMode="auto">
          <a:xfrm rot="-2175964">
            <a:off x="712788" y="857250"/>
            <a:ext cx="162083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添加文本</a:t>
            </a:r>
          </a:p>
        </p:txBody>
      </p:sp>
      <p:pic>
        <p:nvPicPr>
          <p:cNvPr id="11271" name="图片 9" descr="心 情人节 ' 天 情人节 感觉 符号 墙 老 红色 木 壁纸 模式 背景.jpg"/>
          <p:cNvPicPr>
            <a:picLocks noChangeAspect="1"/>
          </p:cNvPicPr>
          <p:nvPr/>
        </p:nvPicPr>
        <p:blipFill>
          <a:blip r:embed="rId3" cstate="print"/>
          <a:srcRect/>
          <a:stretch>
            <a:fillRect/>
          </a:stretch>
        </p:blipFill>
        <p:spPr bwMode="auto">
          <a:xfrm>
            <a:off x="2441575" y="1643063"/>
            <a:ext cx="4845050" cy="3206750"/>
          </a:xfrm>
          <a:prstGeom prst="rect">
            <a:avLst/>
          </a:prstGeom>
          <a:noFill/>
          <a:ln w="9525">
            <a:noFill/>
            <a:miter lim="800000"/>
            <a:headEnd/>
            <a:tailEnd/>
          </a:ln>
        </p:spPr>
      </p:pic>
      <p:sp>
        <p:nvSpPr>
          <p:cNvPr id="11272" name="TextBox 10"/>
          <p:cNvSpPr txBox="1">
            <a:spLocks noChangeArrowheads="1"/>
          </p:cNvSpPr>
          <p:nvPr/>
        </p:nvSpPr>
        <p:spPr bwMode="auto">
          <a:xfrm>
            <a:off x="4000500" y="5000625"/>
            <a:ext cx="3714750" cy="461963"/>
          </a:xfrm>
          <a:prstGeom prst="rect">
            <a:avLst/>
          </a:prstGeom>
          <a:noFill/>
          <a:ln w="9525">
            <a:noFill/>
            <a:miter lim="800000"/>
            <a:headEnd/>
            <a:tailEnd/>
          </a:ln>
        </p:spPr>
        <p:txBody>
          <a:bodyPr>
            <a:spAutoFit/>
          </a:bodyPr>
          <a:lstStyle/>
          <a:p>
            <a:r>
              <a:rPr lang="zh-CN" altLang="en-US" sz="2400">
                <a:solidFill>
                  <a:srgbClr val="DD251D"/>
                </a:solidFill>
                <a:latin typeface="微软雅黑" pitchFamily="34" charset="-122"/>
                <a:ea typeface="微软雅黑" pitchFamily="34" charset="-122"/>
              </a:rPr>
              <a:t>情人节快乐！</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8466138" cy="6858000"/>
            <a:chOff x="0" y="0"/>
            <a:chExt cx="13332" cy="10800"/>
          </a:xfrm>
        </p:grpSpPr>
        <p:sp>
          <p:nvSpPr>
            <p:cNvPr id="3075" name="矩形 4"/>
            <p:cNvSpPr>
              <a:spLocks noChangeArrowheads="1"/>
            </p:cNvSpPr>
            <p:nvPr/>
          </p:nvSpPr>
          <p:spPr bwMode="auto">
            <a:xfrm>
              <a:off x="0" y="0"/>
              <a:ext cx="12440" cy="1105"/>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4000" b="1" smtClean="0">
                  <a:solidFill>
                    <a:srgbClr val="000000"/>
                  </a:solidFill>
                  <a:latin typeface="微软雅黑" panose="020B0503020204020204" pitchFamily="34" charset="-122"/>
                  <a:ea typeface="微软雅黑" panose="020B0503020204020204" pitchFamily="34" charset="-122"/>
                </a:rPr>
                <a:t>欢迎访问PPT之家--- eeppt.com </a:t>
              </a:r>
              <a:endParaRPr lang="en-US" sz="4000" b="1" smtClean="0">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628"/>
              <a:ext cx="7350"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spcBef>
                  <a:spcPts val="1800"/>
                </a:spcBef>
                <a:buFont typeface="Arial" panose="020B0604020202020204" pitchFamily="34" charset="0"/>
                <a:buNone/>
              </a:pPr>
              <a:r>
                <a:rPr lang="zh-CN" altLang="en-US" sz="3200" b="1" smtClean="0">
                  <a:solidFill>
                    <a:srgbClr val="0070C0"/>
                  </a:solidFill>
                  <a:latin typeface="微软雅黑" panose="020B0503020204020204" pitchFamily="34" charset="-122"/>
                  <a:ea typeface="微软雅黑" panose="020B0503020204020204" pitchFamily="34" charset="-122"/>
                </a:rPr>
                <a:t>免费ppt模板下载</a:t>
              </a:r>
              <a:r>
                <a:rPr lang="en-US" sz="3200" b="1" smtClean="0">
                  <a:solidFill>
                    <a:srgbClr val="000000"/>
                  </a:solidFill>
                  <a:latin typeface="微软雅黑" panose="020B0503020204020204" pitchFamily="34" charset="-122"/>
                  <a:ea typeface="微软雅黑" panose="020B0503020204020204" pitchFamily="34" charset="-122"/>
                  <a:hlinkClick r:id="rId2"/>
                </a:rPr>
                <a:t>www.</a:t>
              </a:r>
              <a:r>
                <a:rPr lang="zh-CN" altLang="en-US" sz="3200" b="1" smtClean="0">
                  <a:solidFill>
                    <a:srgbClr val="000000"/>
                  </a:solidFill>
                  <a:latin typeface="微软雅黑" panose="020B0503020204020204" pitchFamily="34" charset="-122"/>
                  <a:ea typeface="微软雅黑" panose="020B0503020204020204" pitchFamily="34" charset="-122"/>
                  <a:hlinkClick r:id="rId2"/>
                </a:rPr>
                <a:t>eeppt</a:t>
              </a:r>
              <a:r>
                <a:rPr lang="en-US" sz="3200" b="1" smtClean="0">
                  <a:solidFill>
                    <a:srgbClr val="000000"/>
                  </a:solidFill>
                  <a:latin typeface="微软雅黑" panose="020B0503020204020204" pitchFamily="34" charset="-122"/>
                  <a:ea typeface="微软雅黑" panose="020B0503020204020204" pitchFamily="34" charset="-122"/>
                  <a:hlinkClick r:id="rId2"/>
                </a:rPr>
                <a:t>.com</a:t>
              </a:r>
              <a:endParaRPr lang="en-US" sz="3200" b="1" smtClean="0">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8298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074" name="图片 35" descr="1.png"/>
          <p:cNvPicPr>
            <a:picLocks noChangeAspect="1"/>
          </p:cNvPicPr>
          <p:nvPr/>
        </p:nvPicPr>
        <p:blipFill>
          <a:blip r:embed="rId3"/>
          <a:srcRect/>
          <a:stretch>
            <a:fillRect/>
          </a:stretch>
        </p:blipFill>
        <p:spPr bwMode="auto">
          <a:xfrm>
            <a:off x="1357313" y="2682875"/>
            <a:ext cx="1682750" cy="1706563"/>
          </a:xfrm>
          <a:prstGeom prst="rect">
            <a:avLst/>
          </a:prstGeom>
          <a:noFill/>
          <a:ln w="9525">
            <a:noFill/>
            <a:miter lim="800000"/>
            <a:headEnd/>
            <a:tailEnd/>
          </a:ln>
        </p:spPr>
      </p:pic>
      <p:pic>
        <p:nvPicPr>
          <p:cNvPr id="3075" name="图片 36" descr="2.png"/>
          <p:cNvPicPr>
            <a:picLocks noChangeAspect="1"/>
          </p:cNvPicPr>
          <p:nvPr/>
        </p:nvPicPr>
        <p:blipFill>
          <a:blip r:embed="rId4"/>
          <a:srcRect/>
          <a:stretch>
            <a:fillRect/>
          </a:stretch>
        </p:blipFill>
        <p:spPr bwMode="auto">
          <a:xfrm>
            <a:off x="3000375" y="2682875"/>
            <a:ext cx="1682750" cy="1706563"/>
          </a:xfrm>
          <a:prstGeom prst="rect">
            <a:avLst/>
          </a:prstGeom>
          <a:noFill/>
          <a:ln w="9525">
            <a:noFill/>
            <a:miter lim="800000"/>
            <a:headEnd/>
            <a:tailEnd/>
          </a:ln>
        </p:spPr>
      </p:pic>
      <p:pic>
        <p:nvPicPr>
          <p:cNvPr id="3076" name="图片 37" descr="4.png"/>
          <p:cNvPicPr>
            <a:picLocks noChangeAspect="1"/>
          </p:cNvPicPr>
          <p:nvPr/>
        </p:nvPicPr>
        <p:blipFill>
          <a:blip r:embed="rId5"/>
          <a:srcRect/>
          <a:stretch>
            <a:fillRect/>
          </a:stretch>
        </p:blipFill>
        <p:spPr bwMode="auto">
          <a:xfrm>
            <a:off x="6350000" y="2682875"/>
            <a:ext cx="1865313" cy="1889125"/>
          </a:xfrm>
          <a:prstGeom prst="rect">
            <a:avLst/>
          </a:prstGeom>
          <a:noFill/>
          <a:ln w="9525">
            <a:noFill/>
            <a:miter lim="800000"/>
            <a:headEnd/>
            <a:tailEnd/>
          </a:ln>
        </p:spPr>
      </p:pic>
      <p:pic>
        <p:nvPicPr>
          <p:cNvPr id="3077" name="图片 38" descr="5.png"/>
          <p:cNvPicPr>
            <a:picLocks noChangeAspect="1"/>
          </p:cNvPicPr>
          <p:nvPr/>
        </p:nvPicPr>
        <p:blipFill>
          <a:blip r:embed="rId6"/>
          <a:srcRect/>
          <a:stretch>
            <a:fillRect/>
          </a:stretch>
        </p:blipFill>
        <p:spPr bwMode="auto">
          <a:xfrm>
            <a:off x="6778625" y="2006600"/>
            <a:ext cx="1365250" cy="890588"/>
          </a:xfrm>
          <a:prstGeom prst="rect">
            <a:avLst/>
          </a:prstGeom>
          <a:noFill/>
          <a:ln w="9525">
            <a:noFill/>
            <a:miter lim="800000"/>
            <a:headEnd/>
            <a:tailEnd/>
          </a:ln>
        </p:spPr>
      </p:pic>
      <p:pic>
        <p:nvPicPr>
          <p:cNvPr id="3078" name="图片 39" descr="1.png"/>
          <p:cNvPicPr>
            <a:picLocks noChangeAspect="1"/>
          </p:cNvPicPr>
          <p:nvPr/>
        </p:nvPicPr>
        <p:blipFill>
          <a:blip r:embed="rId3"/>
          <a:srcRect/>
          <a:stretch>
            <a:fillRect/>
          </a:stretch>
        </p:blipFill>
        <p:spPr bwMode="auto">
          <a:xfrm>
            <a:off x="4643438" y="2682875"/>
            <a:ext cx="1682750" cy="1706563"/>
          </a:xfrm>
          <a:prstGeom prst="rect">
            <a:avLst/>
          </a:prstGeom>
          <a:noFill/>
          <a:ln w="9525">
            <a:noFill/>
            <a:miter lim="800000"/>
            <a:headEnd/>
            <a:tailEnd/>
          </a:ln>
        </p:spPr>
      </p:pic>
      <p:sp>
        <p:nvSpPr>
          <p:cNvPr id="3079"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80"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81"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82"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83" name="TextBox 12"/>
          <p:cNvSpPr txBox="1">
            <a:spLocks noChangeArrowheads="1"/>
          </p:cNvSpPr>
          <p:nvPr/>
        </p:nvSpPr>
        <p:spPr bwMode="auto">
          <a:xfrm rot="-1875441">
            <a:off x="962025" y="671513"/>
            <a:ext cx="1357313" cy="523875"/>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序</a:t>
            </a:r>
          </a:p>
        </p:txBody>
      </p:sp>
      <p:sp>
        <p:nvSpPr>
          <p:cNvPr id="3084" name="TextBox 11"/>
          <p:cNvSpPr txBox="1">
            <a:spLocks noChangeArrowheads="1"/>
          </p:cNvSpPr>
          <p:nvPr/>
        </p:nvSpPr>
        <p:spPr bwMode="auto">
          <a:xfrm>
            <a:off x="1643063" y="2968625"/>
            <a:ext cx="785812" cy="1323975"/>
          </a:xfrm>
          <a:prstGeom prst="rect">
            <a:avLst/>
          </a:prstGeom>
          <a:noFill/>
          <a:ln w="9525">
            <a:noFill/>
            <a:miter lim="800000"/>
            <a:headEnd/>
            <a:tailEnd/>
          </a:ln>
        </p:spPr>
        <p:txBody>
          <a:bodyPr>
            <a:spAutoFit/>
          </a:bodyPr>
          <a:lstStyle/>
          <a:p>
            <a:r>
              <a:rPr lang="en-US" altLang="zh-CN" sz="8000">
                <a:latin typeface="方正兰亭特黑_GBK" pitchFamily="2" charset="-122"/>
                <a:ea typeface="方正兰亭特黑_GBK" pitchFamily="2" charset="-122"/>
              </a:rPr>
              <a:t>2</a:t>
            </a:r>
            <a:endParaRPr lang="zh-CN" altLang="en-US" sz="8000">
              <a:latin typeface="方正兰亭特黑_GBK" pitchFamily="2" charset="-122"/>
              <a:ea typeface="方正兰亭特黑_GBK" pitchFamily="2" charset="-122"/>
            </a:endParaRPr>
          </a:p>
        </p:txBody>
      </p:sp>
      <p:sp>
        <p:nvSpPr>
          <p:cNvPr id="3085" name="矩形 12"/>
          <p:cNvSpPr>
            <a:spLocks noChangeArrowheads="1"/>
          </p:cNvSpPr>
          <p:nvPr/>
        </p:nvSpPr>
        <p:spPr bwMode="auto">
          <a:xfrm>
            <a:off x="3429000" y="3040063"/>
            <a:ext cx="938213" cy="1323975"/>
          </a:xfrm>
          <a:prstGeom prst="rect">
            <a:avLst/>
          </a:prstGeom>
          <a:noFill/>
          <a:ln w="9525">
            <a:noFill/>
            <a:miter lim="800000"/>
            <a:headEnd/>
            <a:tailEnd/>
          </a:ln>
        </p:spPr>
        <p:txBody>
          <a:bodyPr wrap="none">
            <a:spAutoFit/>
          </a:bodyPr>
          <a:lstStyle/>
          <a:p>
            <a:r>
              <a:rPr lang="en-US" altLang="zh-CN" sz="8000">
                <a:latin typeface="方正兰亭特黑_GBK" pitchFamily="2" charset="-122"/>
                <a:ea typeface="方正兰亭特黑_GBK" pitchFamily="2" charset="-122"/>
              </a:rPr>
              <a:t>0</a:t>
            </a:r>
            <a:endParaRPr lang="zh-CN" altLang="en-US" sz="8000">
              <a:latin typeface="方正兰亭特黑_GBK" pitchFamily="2" charset="-122"/>
              <a:ea typeface="方正兰亭特黑_GBK" pitchFamily="2" charset="-122"/>
            </a:endParaRPr>
          </a:p>
        </p:txBody>
      </p:sp>
      <p:sp>
        <p:nvSpPr>
          <p:cNvPr id="3086" name="矩形 13"/>
          <p:cNvSpPr>
            <a:spLocks noChangeArrowheads="1"/>
          </p:cNvSpPr>
          <p:nvPr/>
        </p:nvSpPr>
        <p:spPr bwMode="auto">
          <a:xfrm>
            <a:off x="5075238" y="2968625"/>
            <a:ext cx="782637" cy="1323975"/>
          </a:xfrm>
          <a:prstGeom prst="rect">
            <a:avLst/>
          </a:prstGeom>
          <a:noFill/>
          <a:ln w="9525">
            <a:noFill/>
            <a:miter lim="800000"/>
            <a:headEnd/>
            <a:tailEnd/>
          </a:ln>
        </p:spPr>
        <p:txBody>
          <a:bodyPr wrap="none">
            <a:spAutoFit/>
          </a:bodyPr>
          <a:lstStyle/>
          <a:p>
            <a:r>
              <a:rPr lang="en-US" altLang="zh-CN" sz="8000">
                <a:latin typeface="方正兰亭特黑_GBK" pitchFamily="2" charset="-122"/>
                <a:ea typeface="方正兰亭特黑_GBK" pitchFamily="2" charset="-122"/>
              </a:rPr>
              <a:t>1</a:t>
            </a:r>
            <a:endParaRPr lang="zh-CN" altLang="en-US" sz="8000">
              <a:latin typeface="方正兰亭特黑_GBK" pitchFamily="2" charset="-122"/>
              <a:ea typeface="方正兰亭特黑_GBK" pitchFamily="2" charset="-122"/>
            </a:endParaRPr>
          </a:p>
        </p:txBody>
      </p:sp>
      <p:sp>
        <p:nvSpPr>
          <p:cNvPr id="3087" name="矩形 14"/>
          <p:cNvSpPr>
            <a:spLocks noChangeArrowheads="1"/>
          </p:cNvSpPr>
          <p:nvPr/>
        </p:nvSpPr>
        <p:spPr bwMode="auto">
          <a:xfrm rot="353131">
            <a:off x="6851650" y="3068638"/>
            <a:ext cx="930275" cy="1322387"/>
          </a:xfrm>
          <a:prstGeom prst="rect">
            <a:avLst/>
          </a:prstGeom>
          <a:noFill/>
          <a:ln w="9525">
            <a:noFill/>
            <a:miter lim="800000"/>
            <a:headEnd/>
            <a:tailEnd/>
          </a:ln>
        </p:spPr>
        <p:txBody>
          <a:bodyPr wrap="none">
            <a:spAutoFit/>
          </a:bodyPr>
          <a:lstStyle/>
          <a:p>
            <a:r>
              <a:rPr lang="en-US" altLang="zh-CN" sz="8000">
                <a:latin typeface="方正兰亭特黑_GBK" pitchFamily="2" charset="-122"/>
                <a:ea typeface="方正兰亭特黑_GBK" pitchFamily="2" charset="-122"/>
              </a:rPr>
              <a:t>5</a:t>
            </a:r>
            <a:endParaRPr lang="zh-CN" altLang="en-US" sz="8000">
              <a:latin typeface="方正兰亭特黑_GBK" pitchFamily="2" charset="-122"/>
              <a:ea typeface="方正兰亭特黑_GBK" pitchFamily="2" charset="-122"/>
            </a:endParaRPr>
          </a:p>
        </p:txBody>
      </p:sp>
      <p:sp>
        <p:nvSpPr>
          <p:cNvPr id="3088" name="矩形 15"/>
          <p:cNvSpPr>
            <a:spLocks noChangeArrowheads="1"/>
          </p:cNvSpPr>
          <p:nvPr/>
        </p:nvSpPr>
        <p:spPr bwMode="auto">
          <a:xfrm>
            <a:off x="3857625" y="2373313"/>
            <a:ext cx="1355725" cy="276225"/>
          </a:xfrm>
          <a:prstGeom prst="rect">
            <a:avLst/>
          </a:prstGeom>
          <a:noFill/>
          <a:ln w="9525">
            <a:noFill/>
            <a:miter lim="800000"/>
            <a:headEnd/>
            <a:tailEnd/>
          </a:ln>
        </p:spPr>
        <p:txBody>
          <a:bodyPr wrap="none">
            <a:spAutoFit/>
          </a:bodyPr>
          <a:lstStyle/>
          <a:p>
            <a:r>
              <a:rPr lang="en-US" altLang="zh-CN" sz="1200">
                <a:solidFill>
                  <a:srgbClr val="FF5050"/>
                </a:solidFill>
                <a:latin typeface="微软雅黑" pitchFamily="34" charset="-122"/>
                <a:ea typeface="微软雅黑" pitchFamily="34" charset="-122"/>
              </a:rPr>
              <a:t>2  .  1  4   </a:t>
            </a:r>
            <a:r>
              <a:rPr lang="zh-CN" altLang="en-US" sz="1200">
                <a:solidFill>
                  <a:srgbClr val="FF5050"/>
                </a:solidFill>
                <a:latin typeface="微软雅黑" pitchFamily="34" charset="-122"/>
                <a:ea typeface="微软雅黑" pitchFamily="34" charset="-122"/>
              </a:rPr>
              <a:t>情人节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098" name="图片 9" descr="1.png"/>
          <p:cNvPicPr>
            <a:picLocks noChangeAspect="1"/>
          </p:cNvPicPr>
          <p:nvPr/>
        </p:nvPicPr>
        <p:blipFill>
          <a:blip r:embed="rId3"/>
          <a:srcRect/>
          <a:stretch>
            <a:fillRect/>
          </a:stretch>
        </p:blipFill>
        <p:spPr bwMode="auto">
          <a:xfrm>
            <a:off x="3832225" y="1379538"/>
            <a:ext cx="4025900" cy="977900"/>
          </a:xfrm>
          <a:prstGeom prst="rect">
            <a:avLst/>
          </a:prstGeom>
          <a:noFill/>
          <a:ln w="9525">
            <a:noFill/>
            <a:miter lim="800000"/>
            <a:headEnd/>
            <a:tailEnd/>
          </a:ln>
        </p:spPr>
      </p:pic>
      <p:pic>
        <p:nvPicPr>
          <p:cNvPr id="4099" name="图片 10" descr="2.png"/>
          <p:cNvPicPr>
            <a:picLocks noChangeAspect="1"/>
          </p:cNvPicPr>
          <p:nvPr/>
        </p:nvPicPr>
        <p:blipFill>
          <a:blip r:embed="rId4"/>
          <a:srcRect/>
          <a:stretch>
            <a:fillRect/>
          </a:stretch>
        </p:blipFill>
        <p:spPr bwMode="auto">
          <a:xfrm>
            <a:off x="3630613" y="2020888"/>
            <a:ext cx="4114800" cy="1003300"/>
          </a:xfrm>
          <a:prstGeom prst="rect">
            <a:avLst/>
          </a:prstGeom>
          <a:noFill/>
          <a:ln w="9525">
            <a:noFill/>
            <a:miter lim="800000"/>
            <a:headEnd/>
            <a:tailEnd/>
          </a:ln>
        </p:spPr>
      </p:pic>
      <p:pic>
        <p:nvPicPr>
          <p:cNvPr id="4100" name="图片 11" descr="1.png"/>
          <p:cNvPicPr>
            <a:picLocks noChangeAspect="1"/>
          </p:cNvPicPr>
          <p:nvPr/>
        </p:nvPicPr>
        <p:blipFill>
          <a:blip r:embed="rId3"/>
          <a:srcRect/>
          <a:stretch>
            <a:fillRect/>
          </a:stretch>
        </p:blipFill>
        <p:spPr bwMode="auto">
          <a:xfrm>
            <a:off x="3189288" y="2667000"/>
            <a:ext cx="4025900" cy="977900"/>
          </a:xfrm>
          <a:prstGeom prst="rect">
            <a:avLst/>
          </a:prstGeom>
          <a:noFill/>
          <a:ln w="9525">
            <a:noFill/>
            <a:miter lim="800000"/>
            <a:headEnd/>
            <a:tailEnd/>
          </a:ln>
        </p:spPr>
      </p:pic>
      <p:pic>
        <p:nvPicPr>
          <p:cNvPr id="4101" name="图片 12" descr="2.png"/>
          <p:cNvPicPr>
            <a:picLocks noChangeAspect="1"/>
          </p:cNvPicPr>
          <p:nvPr/>
        </p:nvPicPr>
        <p:blipFill>
          <a:blip r:embed="rId4"/>
          <a:srcRect/>
          <a:stretch>
            <a:fillRect/>
          </a:stretch>
        </p:blipFill>
        <p:spPr bwMode="auto">
          <a:xfrm>
            <a:off x="2987675" y="3332163"/>
            <a:ext cx="4114800" cy="1003300"/>
          </a:xfrm>
          <a:prstGeom prst="rect">
            <a:avLst/>
          </a:prstGeom>
          <a:noFill/>
          <a:ln w="9525">
            <a:noFill/>
            <a:miter lim="800000"/>
            <a:headEnd/>
            <a:tailEnd/>
          </a:ln>
        </p:spPr>
      </p:pic>
      <p:sp>
        <p:nvSpPr>
          <p:cNvPr id="4102" name="矩形 13"/>
          <p:cNvSpPr>
            <a:spLocks noChangeArrowheads="1"/>
          </p:cNvSpPr>
          <p:nvPr/>
        </p:nvSpPr>
        <p:spPr bwMode="auto">
          <a:xfrm>
            <a:off x="5286375" y="1643063"/>
            <a:ext cx="646113"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简介</a:t>
            </a:r>
          </a:p>
        </p:txBody>
      </p:sp>
      <p:sp>
        <p:nvSpPr>
          <p:cNvPr id="4103" name="矩形 13"/>
          <p:cNvSpPr>
            <a:spLocks noChangeArrowheads="1"/>
          </p:cNvSpPr>
          <p:nvPr/>
        </p:nvSpPr>
        <p:spPr bwMode="auto">
          <a:xfrm>
            <a:off x="4857750" y="2214563"/>
            <a:ext cx="646113"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起源</a:t>
            </a:r>
          </a:p>
        </p:txBody>
      </p:sp>
      <p:sp>
        <p:nvSpPr>
          <p:cNvPr id="4104" name="矩形 14"/>
          <p:cNvSpPr>
            <a:spLocks noChangeArrowheads="1"/>
          </p:cNvSpPr>
          <p:nvPr/>
        </p:nvSpPr>
        <p:spPr bwMode="auto">
          <a:xfrm>
            <a:off x="4572000" y="2928938"/>
            <a:ext cx="646113"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历史</a:t>
            </a:r>
          </a:p>
        </p:txBody>
      </p:sp>
      <p:pic>
        <p:nvPicPr>
          <p:cNvPr id="4105" name="图片 16" descr="1.png"/>
          <p:cNvPicPr>
            <a:picLocks noChangeAspect="1"/>
          </p:cNvPicPr>
          <p:nvPr/>
        </p:nvPicPr>
        <p:blipFill>
          <a:blip r:embed="rId3"/>
          <a:srcRect/>
          <a:stretch>
            <a:fillRect/>
          </a:stretch>
        </p:blipFill>
        <p:spPr bwMode="auto">
          <a:xfrm>
            <a:off x="2462213" y="3975100"/>
            <a:ext cx="4025900" cy="977900"/>
          </a:xfrm>
          <a:prstGeom prst="rect">
            <a:avLst/>
          </a:prstGeom>
          <a:noFill/>
          <a:ln w="9525">
            <a:noFill/>
            <a:miter lim="800000"/>
            <a:headEnd/>
            <a:tailEnd/>
          </a:ln>
        </p:spPr>
      </p:pic>
      <p:pic>
        <p:nvPicPr>
          <p:cNvPr id="4106" name="图片 17" descr="2.png"/>
          <p:cNvPicPr>
            <a:picLocks noChangeAspect="1"/>
          </p:cNvPicPr>
          <p:nvPr/>
        </p:nvPicPr>
        <p:blipFill>
          <a:blip r:embed="rId4"/>
          <a:srcRect/>
          <a:stretch>
            <a:fillRect/>
          </a:stretch>
        </p:blipFill>
        <p:spPr bwMode="auto">
          <a:xfrm>
            <a:off x="2260600" y="4640263"/>
            <a:ext cx="4114800" cy="1003300"/>
          </a:xfrm>
          <a:prstGeom prst="rect">
            <a:avLst/>
          </a:prstGeom>
          <a:noFill/>
          <a:ln w="9525">
            <a:noFill/>
            <a:miter lim="800000"/>
            <a:headEnd/>
            <a:tailEnd/>
          </a:ln>
        </p:spPr>
      </p:pic>
      <p:sp>
        <p:nvSpPr>
          <p:cNvPr id="4107"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8"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9"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10"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11" name="矩形 6"/>
          <p:cNvSpPr>
            <a:spLocks noChangeArrowheads="1"/>
          </p:cNvSpPr>
          <p:nvPr/>
        </p:nvSpPr>
        <p:spPr bwMode="auto">
          <a:xfrm rot="-2175964">
            <a:off x="923925" y="831850"/>
            <a:ext cx="903288"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目录</a:t>
            </a:r>
          </a:p>
        </p:txBody>
      </p:sp>
      <p:sp>
        <p:nvSpPr>
          <p:cNvPr id="4112" name="矩形 19"/>
          <p:cNvSpPr>
            <a:spLocks noChangeArrowheads="1"/>
          </p:cNvSpPr>
          <p:nvPr/>
        </p:nvSpPr>
        <p:spPr bwMode="auto">
          <a:xfrm>
            <a:off x="4143375" y="3571875"/>
            <a:ext cx="1108075" cy="369888"/>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节日文化</a:t>
            </a:r>
          </a:p>
        </p:txBody>
      </p:sp>
      <p:sp>
        <p:nvSpPr>
          <p:cNvPr id="4113" name="矩形 20"/>
          <p:cNvSpPr>
            <a:spLocks noChangeArrowheads="1"/>
          </p:cNvSpPr>
          <p:nvPr/>
        </p:nvSpPr>
        <p:spPr bwMode="auto">
          <a:xfrm>
            <a:off x="3733800" y="4214813"/>
            <a:ext cx="1338263"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情人节礼物</a:t>
            </a:r>
          </a:p>
        </p:txBody>
      </p:sp>
      <p:sp>
        <p:nvSpPr>
          <p:cNvPr id="4114" name="矩形 21"/>
          <p:cNvSpPr>
            <a:spLocks noChangeArrowheads="1"/>
          </p:cNvSpPr>
          <p:nvPr/>
        </p:nvSpPr>
        <p:spPr bwMode="auto">
          <a:xfrm>
            <a:off x="3429000" y="4857750"/>
            <a:ext cx="646113" cy="369888"/>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情歌</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3"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4"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5"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6" name="矩形 6"/>
          <p:cNvSpPr>
            <a:spLocks noChangeArrowheads="1"/>
          </p:cNvSpPr>
          <p:nvPr/>
        </p:nvSpPr>
        <p:spPr bwMode="auto">
          <a:xfrm rot="-2175964">
            <a:off x="995363" y="857250"/>
            <a:ext cx="9032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简介</a:t>
            </a:r>
          </a:p>
        </p:txBody>
      </p:sp>
      <p:pic>
        <p:nvPicPr>
          <p:cNvPr id="5127" name="图片 9" descr="1.png"/>
          <p:cNvPicPr>
            <a:picLocks noChangeAspect="1"/>
          </p:cNvPicPr>
          <p:nvPr/>
        </p:nvPicPr>
        <p:blipFill>
          <a:blip r:embed="rId3"/>
          <a:srcRect/>
          <a:stretch>
            <a:fillRect/>
          </a:stretch>
        </p:blipFill>
        <p:spPr bwMode="auto">
          <a:xfrm>
            <a:off x="1071563" y="1571625"/>
            <a:ext cx="7783512" cy="3695700"/>
          </a:xfrm>
          <a:prstGeom prst="rect">
            <a:avLst/>
          </a:prstGeom>
          <a:noFill/>
          <a:ln w="9525">
            <a:noFill/>
            <a:miter lim="800000"/>
            <a:headEnd/>
            <a:tailEnd/>
          </a:ln>
        </p:spPr>
      </p:pic>
      <p:sp>
        <p:nvSpPr>
          <p:cNvPr id="11" name="TextBox 10"/>
          <p:cNvSpPr txBox="1"/>
          <p:nvPr/>
        </p:nvSpPr>
        <p:spPr>
          <a:xfrm>
            <a:off x="1928813" y="2786063"/>
            <a:ext cx="6500812" cy="1016000"/>
          </a:xfrm>
          <a:prstGeom prst="rect">
            <a:avLst/>
          </a:prstGeom>
          <a:noFill/>
        </p:spPr>
        <p:txBody>
          <a:bodyPr>
            <a:spAutoFit/>
          </a:bodyPr>
          <a:lstStyle/>
          <a:p>
            <a:pPr>
              <a:defRPr/>
            </a:pPr>
            <a:r>
              <a:rPr lang="zh-CN" altLang="en-US" sz="1200" dirty="0">
                <a:latin typeface="微软雅黑" pitchFamily="34" charset="-122"/>
                <a:ea typeface="微软雅黑" pitchFamily="34" charset="-122"/>
              </a:rPr>
              <a:t>情人节</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英文：</a:t>
            </a:r>
            <a:r>
              <a:rPr lang="en-US" altLang="zh-CN" sz="1200" dirty="0">
                <a:solidFill>
                  <a:srgbClr val="FF0000"/>
                </a:solidFill>
                <a:effectLst>
                  <a:outerShdw blurRad="38100" dist="38100" dir="2700000" algn="tl">
                    <a:srgbClr val="000000">
                      <a:alpha val="43137"/>
                    </a:srgbClr>
                  </a:outerShdw>
                </a:effectLst>
                <a:latin typeface="微软雅黑" pitchFamily="34" charset="-122"/>
                <a:ea typeface="微软雅黑" pitchFamily="34" charset="-122"/>
              </a:rPr>
              <a:t>Valentine's Day</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又名圣华伦泰节在每年的</a:t>
            </a:r>
            <a:r>
              <a:rPr lang="en-US" altLang="zh-CN" sz="1200" dirty="0">
                <a:latin typeface="微软雅黑" pitchFamily="34" charset="-122"/>
                <a:ea typeface="微软雅黑" pitchFamily="34" charset="-122"/>
              </a:rPr>
              <a:t>2</a:t>
            </a:r>
            <a:r>
              <a:rPr lang="zh-CN" altLang="en-US" sz="1200" dirty="0">
                <a:latin typeface="微软雅黑" pitchFamily="34" charset="-122"/>
                <a:ea typeface="微软雅黑" pitchFamily="34" charset="-122"/>
              </a:rPr>
              <a:t>月</a:t>
            </a:r>
            <a:r>
              <a:rPr lang="en-US" altLang="zh-CN" sz="1200" dirty="0">
                <a:latin typeface="微软雅黑" pitchFamily="34" charset="-122"/>
                <a:ea typeface="微软雅黑" pitchFamily="34" charset="-122"/>
              </a:rPr>
              <a:t>14</a:t>
            </a:r>
            <a:r>
              <a:rPr lang="zh-CN" altLang="en-US" sz="1200" dirty="0">
                <a:latin typeface="微软雅黑" pitchFamily="34" charset="-122"/>
                <a:ea typeface="微软雅黑" pitchFamily="34" charset="-122"/>
              </a:rPr>
              <a:t>日是西方的传统节日之一。</a:t>
            </a:r>
          </a:p>
          <a:p>
            <a:pPr>
              <a:defRPr/>
            </a:pPr>
            <a:endParaRPr lang="en-US" altLang="zh-CN" sz="1200" dirty="0">
              <a:latin typeface="微软雅黑" pitchFamily="34" charset="-122"/>
              <a:ea typeface="微软雅黑" pitchFamily="34" charset="-122"/>
            </a:endParaRPr>
          </a:p>
          <a:p>
            <a:pPr>
              <a:defRPr/>
            </a:pPr>
            <a:r>
              <a:rPr lang="zh-CN" altLang="en-US" sz="1200" dirty="0">
                <a:latin typeface="微软雅黑" pitchFamily="34" charset="-122"/>
                <a:ea typeface="微软雅黑" pitchFamily="34" charset="-122"/>
              </a:rPr>
              <a:t>情人在这一天互送巧克力、贺卡和花用以表达爱意或友好。</a:t>
            </a:r>
          </a:p>
          <a:p>
            <a:pPr>
              <a:defRPr/>
            </a:pPr>
            <a:endParaRPr lang="en-US" altLang="zh-CN" sz="1200" dirty="0">
              <a:latin typeface="微软雅黑" pitchFamily="34" charset="-122"/>
              <a:ea typeface="微软雅黑" pitchFamily="34" charset="-122"/>
            </a:endParaRPr>
          </a:p>
          <a:p>
            <a:pPr>
              <a:defRPr/>
            </a:pPr>
            <a:r>
              <a:rPr lang="zh-CN" altLang="en-US" sz="1200" dirty="0">
                <a:latin typeface="微软雅黑" pitchFamily="34" charset="-122"/>
                <a:ea typeface="微软雅黑" pitchFamily="34" charset="-122"/>
              </a:rPr>
              <a:t>这节日原来纪念两位同是名叫华伦泰的基督宗教初期教会殉道圣人。</a:t>
            </a:r>
          </a:p>
        </p:txBody>
      </p:sp>
      <p:sp>
        <p:nvSpPr>
          <p:cNvPr id="12" name="椭圆 11"/>
          <p:cNvSpPr/>
          <p:nvPr/>
        </p:nvSpPr>
        <p:spPr>
          <a:xfrm>
            <a:off x="1714500" y="2857500"/>
            <a:ext cx="142875" cy="1428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椭圆 12"/>
          <p:cNvSpPr/>
          <p:nvPr/>
        </p:nvSpPr>
        <p:spPr>
          <a:xfrm>
            <a:off x="1714500" y="3214688"/>
            <a:ext cx="142875" cy="1428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1714500" y="3571875"/>
            <a:ext cx="142875" cy="1428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4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4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4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0" name="矩形 12"/>
          <p:cNvSpPr>
            <a:spLocks noChangeArrowheads="1"/>
          </p:cNvSpPr>
          <p:nvPr/>
        </p:nvSpPr>
        <p:spPr bwMode="auto">
          <a:xfrm>
            <a:off x="3286125" y="3643313"/>
            <a:ext cx="1570038"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点击添加文本</a:t>
            </a:r>
          </a:p>
        </p:txBody>
      </p:sp>
      <p:sp>
        <p:nvSpPr>
          <p:cNvPr id="6151" name="矩形 13"/>
          <p:cNvSpPr>
            <a:spLocks noChangeArrowheads="1"/>
          </p:cNvSpPr>
          <p:nvPr/>
        </p:nvSpPr>
        <p:spPr bwMode="auto">
          <a:xfrm>
            <a:off x="1000125" y="3571875"/>
            <a:ext cx="1570038" cy="369888"/>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点击添加文本</a:t>
            </a:r>
          </a:p>
        </p:txBody>
      </p:sp>
      <p:sp>
        <p:nvSpPr>
          <p:cNvPr id="6152" name="矩形 14"/>
          <p:cNvSpPr>
            <a:spLocks noChangeArrowheads="1"/>
          </p:cNvSpPr>
          <p:nvPr/>
        </p:nvSpPr>
        <p:spPr bwMode="auto">
          <a:xfrm>
            <a:off x="5643563" y="3643313"/>
            <a:ext cx="1570037"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点击添加文本</a:t>
            </a:r>
          </a:p>
        </p:txBody>
      </p:sp>
      <p:sp>
        <p:nvSpPr>
          <p:cNvPr id="10" name="圆角矩形 9"/>
          <p:cNvSpPr/>
          <p:nvPr/>
        </p:nvSpPr>
        <p:spPr>
          <a:xfrm>
            <a:off x="838200" y="2071688"/>
            <a:ext cx="1830388" cy="3500437"/>
          </a:xfrm>
          <a:prstGeom prst="roundRect">
            <a:avLst/>
          </a:prstGeom>
          <a:solidFill>
            <a:srgbClr val="F27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圆角矩形 10"/>
          <p:cNvSpPr/>
          <p:nvPr/>
        </p:nvSpPr>
        <p:spPr>
          <a:xfrm>
            <a:off x="2751138" y="2071688"/>
            <a:ext cx="1830387" cy="3500437"/>
          </a:xfrm>
          <a:prstGeom prst="roundRect">
            <a:avLst/>
          </a:prstGeom>
          <a:solidFill>
            <a:srgbClr val="DD251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dirty="0">
              <a:latin typeface="微软雅黑" pitchFamily="34" charset="-122"/>
              <a:ea typeface="微软雅黑" pitchFamily="34" charset="-122"/>
            </a:endParaRPr>
          </a:p>
        </p:txBody>
      </p:sp>
      <p:sp>
        <p:nvSpPr>
          <p:cNvPr id="12" name="圆角矩形 11"/>
          <p:cNvSpPr/>
          <p:nvPr/>
        </p:nvSpPr>
        <p:spPr>
          <a:xfrm>
            <a:off x="4668838" y="2071688"/>
            <a:ext cx="1831975" cy="3500437"/>
          </a:xfrm>
          <a:prstGeom prst="roundRect">
            <a:avLst/>
          </a:prstGeom>
          <a:solidFill>
            <a:srgbClr val="F27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圆角矩形 12"/>
          <p:cNvSpPr/>
          <p:nvPr/>
        </p:nvSpPr>
        <p:spPr>
          <a:xfrm>
            <a:off x="6597650" y="2071688"/>
            <a:ext cx="1831975" cy="3500437"/>
          </a:xfrm>
          <a:prstGeom prst="roundRect">
            <a:avLst/>
          </a:prstGeom>
          <a:solidFill>
            <a:srgbClr val="DD251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57" name="矩形 6"/>
          <p:cNvSpPr>
            <a:spLocks noChangeArrowheads="1"/>
          </p:cNvSpPr>
          <p:nvPr/>
        </p:nvSpPr>
        <p:spPr bwMode="auto">
          <a:xfrm rot="-2175964">
            <a:off x="923925" y="857250"/>
            <a:ext cx="903288"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起源</a:t>
            </a:r>
          </a:p>
        </p:txBody>
      </p:sp>
      <p:sp>
        <p:nvSpPr>
          <p:cNvPr id="6158" name="TextBox 14"/>
          <p:cNvSpPr txBox="1">
            <a:spLocks noChangeArrowheads="1"/>
          </p:cNvSpPr>
          <p:nvPr/>
        </p:nvSpPr>
        <p:spPr bwMode="auto">
          <a:xfrm>
            <a:off x="928688" y="2297113"/>
            <a:ext cx="1785937" cy="2632075"/>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说法一：</a:t>
            </a:r>
            <a:endParaRPr lang="en-US" altLang="zh-CN" sz="1200">
              <a:latin typeface="微软雅黑" pitchFamily="34" charset="-122"/>
              <a:ea typeface="微软雅黑" pitchFamily="34" charset="-122"/>
            </a:endParaRPr>
          </a:p>
          <a:p>
            <a:r>
              <a:rPr lang="zh-CN" altLang="en-US" sz="900">
                <a:latin typeface="微软雅黑" pitchFamily="34" charset="-122"/>
                <a:ea typeface="微软雅黑" pitchFamily="34" charset="-122"/>
              </a:rPr>
              <a:t>公元</a:t>
            </a:r>
            <a:r>
              <a:rPr lang="en-US" altLang="zh-CN" sz="900">
                <a:latin typeface="微软雅黑" pitchFamily="34" charset="-122"/>
                <a:ea typeface="微软雅黑" pitchFamily="34" charset="-122"/>
              </a:rPr>
              <a:t>3</a:t>
            </a:r>
            <a:r>
              <a:rPr lang="zh-CN" altLang="en-US" sz="900">
                <a:latin typeface="微软雅黑" pitchFamily="34" charset="-122"/>
                <a:ea typeface="微软雅黑" pitchFamily="34" charset="-122"/>
              </a:rPr>
              <a:t>世纪罗马帝国皇帝克劳迪乌斯二世在首都罗马宣布废弃所有的婚姻承诺当时是出于战争的考虑使更多无所牵挂的男人可以走上争战的疆场。一名叫瓦仑廷</a:t>
            </a:r>
            <a:r>
              <a:rPr lang="en-US" altLang="zh-CN" sz="900">
                <a:latin typeface="微软雅黑" pitchFamily="34" charset="-122"/>
                <a:ea typeface="微软雅黑" pitchFamily="34" charset="-122"/>
              </a:rPr>
              <a:t>(Sanctus Valentinus)</a:t>
            </a:r>
            <a:r>
              <a:rPr lang="zh-CN" altLang="en-US" sz="900">
                <a:latin typeface="微软雅黑" pitchFamily="34" charset="-122"/>
                <a:ea typeface="微软雅黑" pitchFamily="34" charset="-122"/>
              </a:rPr>
              <a:t>的神父没有遵照这个旨意而继续为相爱的年轻人举行教堂婚礼。事情被告发后瓦仑廷神父先是被鞭打然后被石头掷打最后在公元</a:t>
            </a:r>
            <a:r>
              <a:rPr lang="en-US" altLang="zh-CN" sz="900">
                <a:latin typeface="微软雅黑" pitchFamily="34" charset="-122"/>
                <a:ea typeface="微软雅黑" pitchFamily="34" charset="-122"/>
              </a:rPr>
              <a:t>270</a:t>
            </a:r>
            <a:r>
              <a:rPr lang="zh-CN" altLang="en-US" sz="900">
                <a:latin typeface="微软雅黑" pitchFamily="34" charset="-122"/>
                <a:ea typeface="微软雅黑" pitchFamily="34" charset="-122"/>
              </a:rPr>
              <a:t>年</a:t>
            </a:r>
            <a:r>
              <a:rPr lang="en-US" altLang="zh-CN" sz="900">
                <a:latin typeface="微软雅黑" pitchFamily="34" charset="-122"/>
                <a:ea typeface="微软雅黑" pitchFamily="34" charset="-122"/>
              </a:rPr>
              <a:t>2</a:t>
            </a:r>
            <a:r>
              <a:rPr lang="zh-CN" altLang="en-US" sz="900">
                <a:latin typeface="微软雅黑" pitchFamily="34" charset="-122"/>
                <a:ea typeface="微软雅黑" pitchFamily="34" charset="-122"/>
              </a:rPr>
              <a:t>月</a:t>
            </a:r>
            <a:r>
              <a:rPr lang="en-US" altLang="zh-CN" sz="900">
                <a:latin typeface="微软雅黑" pitchFamily="34" charset="-122"/>
                <a:ea typeface="微软雅黑" pitchFamily="34" charset="-122"/>
              </a:rPr>
              <a:t>14</a:t>
            </a:r>
            <a:r>
              <a:rPr lang="zh-CN" altLang="en-US" sz="900">
                <a:latin typeface="微软雅黑" pitchFamily="34" charset="-122"/>
                <a:ea typeface="微软雅黑" pitchFamily="34" charset="-122"/>
              </a:rPr>
              <a:t>日这天被送上了绞架被绞死。</a:t>
            </a:r>
            <a:r>
              <a:rPr lang="en-US" altLang="zh-CN" sz="900">
                <a:latin typeface="微软雅黑" pitchFamily="34" charset="-122"/>
                <a:ea typeface="微软雅黑" pitchFamily="34" charset="-122"/>
              </a:rPr>
              <a:t>14</a:t>
            </a:r>
            <a:r>
              <a:rPr lang="zh-CN" altLang="en-US" sz="900">
                <a:latin typeface="微软雅黑" pitchFamily="34" charset="-122"/>
                <a:ea typeface="微软雅黑" pitchFamily="34" charset="-122"/>
              </a:rPr>
              <a:t>世纪以后人们就开始纪念这个日子。现在中文译为“情人节”的这个日子在西方国家里就被称为 </a:t>
            </a:r>
            <a:r>
              <a:rPr lang="en-US" altLang="zh-CN" sz="900">
                <a:latin typeface="微软雅黑" pitchFamily="34" charset="-122"/>
                <a:ea typeface="微软雅黑" pitchFamily="34" charset="-122"/>
              </a:rPr>
              <a:t>Valentine's Day </a:t>
            </a:r>
            <a:r>
              <a:rPr lang="zh-CN" altLang="en-US" sz="900">
                <a:latin typeface="微软雅黑" pitchFamily="34" charset="-122"/>
                <a:ea typeface="微软雅黑" pitchFamily="34" charset="-122"/>
              </a:rPr>
              <a:t>用以纪念那位为情人做主而牺牲的神父。</a:t>
            </a:r>
          </a:p>
        </p:txBody>
      </p:sp>
      <p:sp>
        <p:nvSpPr>
          <p:cNvPr id="6159" name="TextBox 15"/>
          <p:cNvSpPr txBox="1">
            <a:spLocks noChangeArrowheads="1"/>
          </p:cNvSpPr>
          <p:nvPr/>
        </p:nvSpPr>
        <p:spPr bwMode="auto">
          <a:xfrm>
            <a:off x="2786063" y="2286000"/>
            <a:ext cx="1785937" cy="2632075"/>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说法二：</a:t>
            </a:r>
            <a:endParaRPr lang="en-US" altLang="zh-CN" sz="1200">
              <a:latin typeface="微软雅黑" pitchFamily="34" charset="-122"/>
              <a:ea typeface="微软雅黑" pitchFamily="34" charset="-122"/>
            </a:endParaRPr>
          </a:p>
          <a:p>
            <a:r>
              <a:rPr lang="zh-CN" altLang="en-US" sz="900">
                <a:latin typeface="微软雅黑" pitchFamily="34" charset="-122"/>
                <a:ea typeface="微软雅黑" pitchFamily="34" charset="-122"/>
              </a:rPr>
              <a:t>据说瓦伦丁是最早的基督徒之一那个时代做一名基督徒意味着危险和死亡。为掩护其他殉教者瓦沦丁被抓住投入了监牢。在那里他治愈了典狱长女儿失明的双眼。当暴君听到着一奇迹时他感到非常害怕于是将瓦沦丁斩首示众。据传说在行刑的那一天早晨瓦沦丁给典狱长的女儿写了一封情意绵绵的告别信落款是：</a:t>
            </a:r>
            <a:r>
              <a:rPr lang="en-US" altLang="zh-CN" sz="900">
                <a:latin typeface="微软雅黑" pitchFamily="34" charset="-122"/>
                <a:ea typeface="微软雅黑" pitchFamily="34" charset="-122"/>
              </a:rPr>
              <a:t>From your Valentine (</a:t>
            </a:r>
            <a:r>
              <a:rPr lang="zh-CN" altLang="en-US" sz="900">
                <a:latin typeface="微软雅黑" pitchFamily="34" charset="-122"/>
                <a:ea typeface="微软雅黑" pitchFamily="34" charset="-122"/>
              </a:rPr>
              <a:t>寄自你的瓦伦丁</a:t>
            </a:r>
            <a:r>
              <a:rPr lang="en-US" altLang="zh-CN" sz="900">
                <a:latin typeface="微软雅黑" pitchFamily="34" charset="-122"/>
                <a:ea typeface="微软雅黑" pitchFamily="34" charset="-122"/>
              </a:rPr>
              <a:t>)</a:t>
            </a:r>
            <a:r>
              <a:rPr lang="zh-CN" altLang="en-US" sz="900">
                <a:latin typeface="微软雅黑" pitchFamily="34" charset="-122"/>
                <a:ea typeface="微软雅黑" pitchFamily="34" charset="-122"/>
              </a:rPr>
              <a:t>。当天盲女在他墓前种了一棵开红花的杏树以寄托自己的情思这一天就是</a:t>
            </a:r>
            <a:r>
              <a:rPr lang="en-US" altLang="zh-CN" sz="900">
                <a:latin typeface="微软雅黑" pitchFamily="34" charset="-122"/>
                <a:ea typeface="微软雅黑" pitchFamily="34" charset="-122"/>
              </a:rPr>
              <a:t>2</a:t>
            </a:r>
            <a:r>
              <a:rPr lang="zh-CN" altLang="en-US" sz="900">
                <a:latin typeface="微软雅黑" pitchFamily="34" charset="-122"/>
                <a:ea typeface="微软雅黑" pitchFamily="34" charset="-122"/>
              </a:rPr>
              <a:t>月</a:t>
            </a:r>
            <a:r>
              <a:rPr lang="en-US" altLang="zh-CN" sz="900">
                <a:latin typeface="微软雅黑" pitchFamily="34" charset="-122"/>
                <a:ea typeface="微软雅黑" pitchFamily="34" charset="-122"/>
              </a:rPr>
              <a:t>14</a:t>
            </a:r>
            <a:r>
              <a:rPr lang="zh-CN" altLang="en-US" sz="900">
                <a:latin typeface="微软雅黑" pitchFamily="34" charset="-122"/>
                <a:ea typeface="微软雅黑" pitchFamily="34" charset="-122"/>
              </a:rPr>
              <a:t>日。自此以后基督教</a:t>
            </a:r>
            <a:endParaRPr lang="en-US" altLang="zh-CN" sz="900">
              <a:latin typeface="微软雅黑" pitchFamily="34" charset="-122"/>
              <a:ea typeface="微软雅黑" pitchFamily="34" charset="-122"/>
            </a:endParaRPr>
          </a:p>
          <a:p>
            <a:r>
              <a:rPr lang="zh-CN" altLang="en-US" sz="900">
                <a:latin typeface="微软雅黑" pitchFamily="34" charset="-122"/>
                <a:ea typeface="微软雅黑" pitchFamily="34" charset="-122"/>
              </a:rPr>
              <a:t>把</a:t>
            </a:r>
            <a:r>
              <a:rPr lang="en-US" altLang="zh-CN" sz="900">
                <a:latin typeface="微软雅黑" pitchFamily="34" charset="-122"/>
                <a:ea typeface="微软雅黑" pitchFamily="34" charset="-122"/>
              </a:rPr>
              <a:t>2</a:t>
            </a:r>
            <a:r>
              <a:rPr lang="zh-CN" altLang="en-US" sz="900">
                <a:latin typeface="微软雅黑" pitchFamily="34" charset="-122"/>
                <a:ea typeface="微软雅黑" pitchFamily="34" charset="-122"/>
              </a:rPr>
              <a:t>月</a:t>
            </a:r>
            <a:r>
              <a:rPr lang="en-US" altLang="zh-CN" sz="900">
                <a:latin typeface="微软雅黑" pitchFamily="34" charset="-122"/>
                <a:ea typeface="微软雅黑" pitchFamily="34" charset="-122"/>
              </a:rPr>
              <a:t>14</a:t>
            </a:r>
            <a:r>
              <a:rPr lang="zh-CN" altLang="en-US" sz="900">
                <a:latin typeface="微软雅黑" pitchFamily="34" charset="-122"/>
                <a:ea typeface="微软雅黑" pitchFamily="34" charset="-122"/>
              </a:rPr>
              <a:t>日定为情人节</a:t>
            </a:r>
            <a:r>
              <a:rPr lang="zh-CN" altLang="en-US"/>
              <a:t>。</a:t>
            </a:r>
          </a:p>
        </p:txBody>
      </p:sp>
      <p:sp>
        <p:nvSpPr>
          <p:cNvPr id="6160" name="TextBox 16"/>
          <p:cNvSpPr txBox="1">
            <a:spLocks noChangeArrowheads="1"/>
          </p:cNvSpPr>
          <p:nvPr/>
        </p:nvSpPr>
        <p:spPr bwMode="auto">
          <a:xfrm>
            <a:off x="4714875" y="2286000"/>
            <a:ext cx="1785938" cy="2908300"/>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说法三：</a:t>
            </a:r>
            <a:endParaRPr lang="en-US" altLang="zh-CN" sz="1200">
              <a:latin typeface="微软雅黑" pitchFamily="34" charset="-122"/>
              <a:ea typeface="微软雅黑" pitchFamily="34" charset="-122"/>
            </a:endParaRPr>
          </a:p>
          <a:p>
            <a:r>
              <a:rPr lang="zh-CN" altLang="en-US" sz="900">
                <a:latin typeface="微软雅黑" pitchFamily="34" charset="-122"/>
                <a:ea typeface="微软雅黑" pitchFamily="34" charset="-122"/>
              </a:rPr>
              <a:t>在古罗马时期</a:t>
            </a:r>
            <a:r>
              <a:rPr lang="en-US" altLang="zh-CN" sz="900">
                <a:latin typeface="微软雅黑" pitchFamily="34" charset="-122"/>
                <a:ea typeface="微软雅黑" pitchFamily="34" charset="-122"/>
              </a:rPr>
              <a:t>2</a:t>
            </a:r>
            <a:r>
              <a:rPr lang="zh-CN" altLang="en-US" sz="900">
                <a:latin typeface="微软雅黑" pitchFamily="34" charset="-122"/>
                <a:ea typeface="微软雅黑" pitchFamily="34" charset="-122"/>
              </a:rPr>
              <a:t>月</a:t>
            </a:r>
            <a:r>
              <a:rPr lang="en-US" altLang="zh-CN" sz="900">
                <a:latin typeface="微软雅黑" pitchFamily="34" charset="-122"/>
                <a:ea typeface="微软雅黑" pitchFamily="34" charset="-122"/>
              </a:rPr>
              <a:t>14</a:t>
            </a:r>
            <a:r>
              <a:rPr lang="zh-CN" altLang="en-US" sz="900">
                <a:latin typeface="微软雅黑" pitchFamily="34" charset="-122"/>
                <a:ea typeface="微软雅黑" pitchFamily="34" charset="-122"/>
              </a:rPr>
              <a:t>日是为表示对约娜的尊敬而设的节日。约娜是罗马众神的皇后罗马人同时将她尊奉为妇女和婚姻之神。接下来的</a:t>
            </a:r>
            <a:r>
              <a:rPr lang="en-US" altLang="zh-CN" sz="900">
                <a:latin typeface="微软雅黑" pitchFamily="34" charset="-122"/>
                <a:ea typeface="微软雅黑" pitchFamily="34" charset="-122"/>
              </a:rPr>
              <a:t>2</a:t>
            </a:r>
            <a:r>
              <a:rPr lang="zh-CN" altLang="en-US" sz="900">
                <a:latin typeface="微软雅黑" pitchFamily="34" charset="-122"/>
                <a:ea typeface="微软雅黑" pitchFamily="34" charset="-122"/>
              </a:rPr>
              <a:t>月</a:t>
            </a:r>
            <a:r>
              <a:rPr lang="en-US" altLang="zh-CN" sz="900">
                <a:latin typeface="微软雅黑" pitchFamily="34" charset="-122"/>
                <a:ea typeface="微软雅黑" pitchFamily="34" charset="-122"/>
              </a:rPr>
              <a:t>15</a:t>
            </a:r>
            <a:r>
              <a:rPr lang="zh-CN" altLang="en-US" sz="900">
                <a:latin typeface="微软雅黑" pitchFamily="34" charset="-122"/>
                <a:ea typeface="微软雅黑" pitchFamily="34" charset="-122"/>
              </a:rPr>
              <a:t>日则被称为“卢帕撒拉节”是用来对约娜治下的其他众神表示尊敬的节日。</a:t>
            </a:r>
          </a:p>
          <a:p>
            <a:r>
              <a:rPr lang="zh-CN" altLang="en-US" sz="900">
                <a:latin typeface="微软雅黑" pitchFamily="34" charset="-122"/>
                <a:ea typeface="微软雅黑" pitchFamily="34" charset="-122"/>
              </a:rPr>
              <a:t>　　在古罗马年轻人和少女的生活是被严格分开的。然而在卢帕撒拉节小伙子们可以选择一个自己心爱的姑娘的名字刻在花瓶上。这样过节的时候小伙子就可以与自己选择的姑娘一起跳舞庆祝节日。如果被选中的姑娘也对小伙子有意的话他们便可一直配对而且最终他们会坠入爱河并一起步入教堂结婚。后人为此而将每年的</a:t>
            </a:r>
            <a:r>
              <a:rPr lang="en-US" altLang="zh-CN" sz="900">
                <a:latin typeface="微软雅黑" pitchFamily="34" charset="-122"/>
                <a:ea typeface="微软雅黑" pitchFamily="34" charset="-122"/>
              </a:rPr>
              <a:t>2</a:t>
            </a:r>
            <a:r>
              <a:rPr lang="zh-CN" altLang="en-US" sz="900">
                <a:latin typeface="微软雅黑" pitchFamily="34" charset="-122"/>
                <a:ea typeface="微软雅黑" pitchFamily="34" charset="-122"/>
              </a:rPr>
              <a:t>月</a:t>
            </a:r>
            <a:r>
              <a:rPr lang="en-US" altLang="zh-CN" sz="900">
                <a:latin typeface="微软雅黑" pitchFamily="34" charset="-122"/>
                <a:ea typeface="微软雅黑" pitchFamily="34" charset="-122"/>
              </a:rPr>
              <a:t>14</a:t>
            </a:r>
            <a:r>
              <a:rPr lang="zh-CN" altLang="en-US" sz="900">
                <a:latin typeface="微软雅黑" pitchFamily="34" charset="-122"/>
                <a:ea typeface="微软雅黑" pitchFamily="34" charset="-122"/>
              </a:rPr>
              <a:t>日定为情人节。</a:t>
            </a:r>
          </a:p>
          <a:p>
            <a:endParaRPr lang="zh-CN" altLang="en-US" sz="900">
              <a:latin typeface="微软雅黑" pitchFamily="34" charset="-122"/>
              <a:ea typeface="微软雅黑" pitchFamily="34" charset="-122"/>
            </a:endParaRPr>
          </a:p>
        </p:txBody>
      </p:sp>
      <p:sp>
        <p:nvSpPr>
          <p:cNvPr id="6161" name="TextBox 17"/>
          <p:cNvSpPr txBox="1">
            <a:spLocks noChangeArrowheads="1"/>
          </p:cNvSpPr>
          <p:nvPr/>
        </p:nvSpPr>
        <p:spPr bwMode="auto">
          <a:xfrm>
            <a:off x="6715125" y="2239963"/>
            <a:ext cx="1714500" cy="3046412"/>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说法四：</a:t>
            </a:r>
            <a:endParaRPr lang="en-US" altLang="zh-CN" sz="1200">
              <a:latin typeface="微软雅黑" pitchFamily="34" charset="-122"/>
              <a:ea typeface="微软雅黑" pitchFamily="34" charset="-122"/>
            </a:endParaRPr>
          </a:p>
          <a:p>
            <a:r>
              <a:rPr lang="zh-CN" altLang="en-US" sz="900">
                <a:latin typeface="微软雅黑" pitchFamily="34" charset="-122"/>
                <a:ea typeface="微软雅黑" pitchFamily="34" charset="-122"/>
              </a:rPr>
              <a:t>来源于古罗马的牧神节</a:t>
            </a:r>
            <a:r>
              <a:rPr lang="en-US" altLang="zh-CN" sz="900">
                <a:latin typeface="微软雅黑" pitchFamily="34" charset="-122"/>
                <a:ea typeface="微软雅黑" pitchFamily="34" charset="-122"/>
              </a:rPr>
              <a:t>(Lupercalia Festival)</a:t>
            </a:r>
          </a:p>
          <a:p>
            <a:r>
              <a:rPr lang="zh-CN" altLang="en-US" sz="900">
                <a:latin typeface="微软雅黑" pitchFamily="34" charset="-122"/>
                <a:ea typeface="微软雅黑" pitchFamily="34" charset="-122"/>
              </a:rPr>
              <a:t>　　这个说法是基督教会庆祝这一天是为了把古罗马的牧神节</a:t>
            </a:r>
            <a:r>
              <a:rPr lang="en-US" altLang="zh-CN" sz="900">
                <a:latin typeface="微软雅黑" pitchFamily="34" charset="-122"/>
                <a:ea typeface="微软雅黑" pitchFamily="34" charset="-122"/>
              </a:rPr>
              <a:t>(</a:t>
            </a:r>
            <a:r>
              <a:rPr lang="zh-CN" altLang="en-US" sz="900">
                <a:latin typeface="微软雅黑" pitchFamily="34" charset="-122"/>
                <a:ea typeface="微软雅黑" pitchFamily="34" charset="-122"/>
              </a:rPr>
              <a:t>每年的</a:t>
            </a:r>
            <a:r>
              <a:rPr lang="en-US" altLang="zh-CN" sz="900">
                <a:latin typeface="微软雅黑" pitchFamily="34" charset="-122"/>
                <a:ea typeface="微软雅黑" pitchFamily="34" charset="-122"/>
              </a:rPr>
              <a:t>2</a:t>
            </a:r>
            <a:r>
              <a:rPr lang="zh-CN" altLang="en-US" sz="900">
                <a:latin typeface="微软雅黑" pitchFamily="34" charset="-122"/>
                <a:ea typeface="微软雅黑" pitchFamily="34" charset="-122"/>
              </a:rPr>
              <a:t>月</a:t>
            </a:r>
            <a:r>
              <a:rPr lang="en-US" altLang="zh-CN" sz="900">
                <a:latin typeface="微软雅黑" pitchFamily="34" charset="-122"/>
                <a:ea typeface="微软雅黑" pitchFamily="34" charset="-122"/>
              </a:rPr>
              <a:t>15</a:t>
            </a:r>
            <a:r>
              <a:rPr lang="zh-CN" altLang="en-US" sz="900">
                <a:latin typeface="微软雅黑" pitchFamily="34" charset="-122"/>
                <a:ea typeface="微软雅黑" pitchFamily="34" charset="-122"/>
              </a:rPr>
              <a:t>日庆祝为了保佑人、田、牲畜的生产力</a:t>
            </a:r>
            <a:r>
              <a:rPr lang="en-US" altLang="zh-CN" sz="900">
                <a:latin typeface="微软雅黑" pitchFamily="34" charset="-122"/>
                <a:ea typeface="微软雅黑" pitchFamily="34" charset="-122"/>
              </a:rPr>
              <a:t>)</a:t>
            </a:r>
            <a:r>
              <a:rPr lang="zh-CN" altLang="en-US" sz="900">
                <a:latin typeface="微软雅黑" pitchFamily="34" charset="-122"/>
                <a:ea typeface="微软雅黑" pitchFamily="34" charset="-122"/>
              </a:rPr>
              <a:t>基督教化。</a:t>
            </a:r>
          </a:p>
          <a:p>
            <a:r>
              <a:rPr lang="zh-CN" altLang="en-US" sz="900">
                <a:latin typeface="微软雅黑" pitchFamily="34" charset="-122"/>
                <a:ea typeface="微软雅黑" pitchFamily="34" charset="-122"/>
              </a:rPr>
              <a:t>　　在罗马人崇拜的众神中畜牧神卢波库斯</a:t>
            </a:r>
            <a:r>
              <a:rPr lang="en-US" altLang="zh-CN" sz="900">
                <a:latin typeface="微软雅黑" pitchFamily="34" charset="-122"/>
                <a:ea typeface="微软雅黑" pitchFamily="34" charset="-122"/>
              </a:rPr>
              <a:t>(Lupercus)</a:t>
            </a:r>
            <a:r>
              <a:rPr lang="zh-CN" altLang="en-US" sz="900">
                <a:latin typeface="微软雅黑" pitchFamily="34" charset="-122"/>
                <a:ea typeface="微软雅黑" pitchFamily="34" charset="-122"/>
              </a:rPr>
              <a:t>掌管着对牧羊人和羊群的保护。每年二月中罗马人会举行盛大的典礼来庆祝牧神节。</a:t>
            </a:r>
          </a:p>
          <a:p>
            <a:r>
              <a:rPr lang="zh-CN" altLang="en-US" sz="900">
                <a:latin typeface="微软雅黑" pitchFamily="34" charset="-122"/>
                <a:ea typeface="微软雅黑" pitchFamily="34" charset="-122"/>
              </a:rPr>
              <a:t>　　那时的日历与现在相比要稍微晚一些所以牧神节实际上是对即将来临的春天的庆祝。也有人说这个节日是庆祝法乌努斯神</a:t>
            </a:r>
            <a:r>
              <a:rPr lang="en-US" altLang="zh-CN" sz="900">
                <a:latin typeface="微软雅黑" pitchFamily="34" charset="-122"/>
                <a:ea typeface="微软雅黑" pitchFamily="34" charset="-122"/>
              </a:rPr>
              <a:t>(Faunus)</a:t>
            </a:r>
            <a:r>
              <a:rPr lang="zh-CN" altLang="en-US" sz="900">
                <a:latin typeface="微软雅黑" pitchFamily="34" charset="-122"/>
                <a:ea typeface="微软雅黑" pitchFamily="34" charset="-122"/>
              </a:rPr>
              <a:t>它类似于古希腊人身羊足头上有角的潘神</a:t>
            </a:r>
            <a:r>
              <a:rPr lang="en-US" altLang="zh-CN" sz="900">
                <a:latin typeface="微软雅黑" pitchFamily="34" charset="-122"/>
                <a:ea typeface="微软雅黑" pitchFamily="34" charset="-122"/>
              </a:rPr>
              <a:t>( Pan )</a:t>
            </a:r>
            <a:r>
              <a:rPr lang="zh-CN" altLang="en-US" sz="900">
                <a:latin typeface="微软雅黑" pitchFamily="34" charset="-122"/>
                <a:ea typeface="微软雅黑" pitchFamily="34" charset="-122"/>
              </a:rPr>
              <a:t>主管畜牧和农业。</a:t>
            </a:r>
          </a:p>
          <a:p>
            <a:endParaRPr lang="zh-CN" altLang="en-US" sz="900">
              <a:latin typeface="微软雅黑" pitchFamily="34" charset="-122"/>
              <a:ea typeface="微软雅黑"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170" name="图片 9" descr="1.png"/>
          <p:cNvPicPr>
            <a:picLocks noChangeAspect="1"/>
          </p:cNvPicPr>
          <p:nvPr/>
        </p:nvPicPr>
        <p:blipFill>
          <a:blip r:embed="rId3"/>
          <a:srcRect/>
          <a:stretch>
            <a:fillRect/>
          </a:stretch>
        </p:blipFill>
        <p:spPr bwMode="auto">
          <a:xfrm>
            <a:off x="4565650" y="1143000"/>
            <a:ext cx="2578100" cy="2616200"/>
          </a:xfrm>
          <a:prstGeom prst="rect">
            <a:avLst/>
          </a:prstGeom>
          <a:noFill/>
          <a:ln w="9525">
            <a:noFill/>
            <a:miter lim="800000"/>
            <a:headEnd/>
            <a:tailEnd/>
          </a:ln>
        </p:spPr>
      </p:pic>
      <p:pic>
        <p:nvPicPr>
          <p:cNvPr id="7171" name="图片 10" descr="2.png"/>
          <p:cNvPicPr>
            <a:picLocks noChangeAspect="1"/>
          </p:cNvPicPr>
          <p:nvPr/>
        </p:nvPicPr>
        <p:blipFill>
          <a:blip r:embed="rId4"/>
          <a:srcRect/>
          <a:stretch>
            <a:fillRect/>
          </a:stretch>
        </p:blipFill>
        <p:spPr bwMode="auto">
          <a:xfrm>
            <a:off x="2851150" y="1285875"/>
            <a:ext cx="1993900" cy="2260600"/>
          </a:xfrm>
          <a:prstGeom prst="rect">
            <a:avLst/>
          </a:prstGeom>
          <a:noFill/>
          <a:ln w="9525">
            <a:noFill/>
            <a:miter lim="800000"/>
            <a:headEnd/>
            <a:tailEnd/>
          </a:ln>
        </p:spPr>
      </p:pic>
      <p:pic>
        <p:nvPicPr>
          <p:cNvPr id="7172" name="图片 11" descr="1.png"/>
          <p:cNvPicPr>
            <a:picLocks noChangeAspect="1"/>
          </p:cNvPicPr>
          <p:nvPr/>
        </p:nvPicPr>
        <p:blipFill>
          <a:blip r:embed="rId5"/>
          <a:srcRect/>
          <a:stretch>
            <a:fillRect/>
          </a:stretch>
        </p:blipFill>
        <p:spPr bwMode="auto">
          <a:xfrm>
            <a:off x="2701925" y="2955925"/>
            <a:ext cx="2578100" cy="2616200"/>
          </a:xfrm>
          <a:prstGeom prst="rect">
            <a:avLst/>
          </a:prstGeom>
          <a:noFill/>
          <a:ln w="9525">
            <a:noFill/>
            <a:miter lim="800000"/>
            <a:headEnd/>
            <a:tailEnd/>
          </a:ln>
        </p:spPr>
      </p:pic>
      <p:pic>
        <p:nvPicPr>
          <p:cNvPr id="7173" name="图片 12" descr="2.png"/>
          <p:cNvPicPr>
            <a:picLocks noChangeAspect="1"/>
          </p:cNvPicPr>
          <p:nvPr/>
        </p:nvPicPr>
        <p:blipFill>
          <a:blip r:embed="rId6"/>
          <a:srcRect/>
          <a:stretch>
            <a:fillRect/>
          </a:stretch>
        </p:blipFill>
        <p:spPr bwMode="auto">
          <a:xfrm>
            <a:off x="5000625" y="3143250"/>
            <a:ext cx="1993900" cy="2260600"/>
          </a:xfrm>
          <a:prstGeom prst="rect">
            <a:avLst/>
          </a:prstGeom>
          <a:noFill/>
          <a:ln w="9525">
            <a:noFill/>
            <a:miter lim="800000"/>
            <a:headEnd/>
            <a:tailEnd/>
          </a:ln>
        </p:spPr>
      </p:pic>
      <p:sp>
        <p:nvSpPr>
          <p:cNvPr id="7174"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5"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6"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7"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8" name="矩形 6"/>
          <p:cNvSpPr>
            <a:spLocks noChangeArrowheads="1"/>
          </p:cNvSpPr>
          <p:nvPr/>
        </p:nvSpPr>
        <p:spPr bwMode="auto">
          <a:xfrm rot="-2175964">
            <a:off x="974725" y="817563"/>
            <a:ext cx="901700" cy="954087"/>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历史</a:t>
            </a:r>
          </a:p>
          <a:p>
            <a:endParaRPr lang="zh-CN" altLang="en-US" sz="2800">
              <a:latin typeface="微软雅黑" pitchFamily="34" charset="-122"/>
              <a:ea typeface="微软雅黑" pitchFamily="34" charset="-122"/>
            </a:endParaRPr>
          </a:p>
        </p:txBody>
      </p:sp>
      <p:sp>
        <p:nvSpPr>
          <p:cNvPr id="7179" name="TextBox 13"/>
          <p:cNvSpPr txBox="1">
            <a:spLocks noChangeArrowheads="1"/>
          </p:cNvSpPr>
          <p:nvPr/>
        </p:nvSpPr>
        <p:spPr bwMode="auto">
          <a:xfrm>
            <a:off x="3357563" y="1943100"/>
            <a:ext cx="1571625" cy="1200150"/>
          </a:xfrm>
          <a:prstGeom prst="rect">
            <a:avLst/>
          </a:prstGeom>
          <a:noFill/>
          <a:ln w="9525">
            <a:noFill/>
            <a:miter lim="800000"/>
            <a:headEnd/>
            <a:tailEnd/>
          </a:ln>
        </p:spPr>
        <p:txBody>
          <a:bodyPr>
            <a:spAutoFit/>
          </a:bodyPr>
          <a:lstStyle/>
          <a:p>
            <a:r>
              <a:rPr lang="zh-CN" altLang="en-US" sz="900" dirty="0">
                <a:latin typeface="微软雅黑" pitchFamily="34" charset="-122"/>
                <a:ea typeface="微软雅黑" pitchFamily="34" charset="-122"/>
              </a:rPr>
              <a:t>情人节是一个属于朋友的日子，属于家人的日子，属于情人的日子。正如中国人现在用近乎狂热的热情过起了</a:t>
            </a:r>
            <a:r>
              <a:rPr lang="zh-CN" altLang="en-US" sz="900" dirty="0">
                <a:solidFill>
                  <a:schemeClr val="bg1"/>
                </a:solidFill>
                <a:latin typeface="微软雅黑" pitchFamily="34" charset="-122"/>
                <a:ea typeface="微软雅黑" pitchFamily="34" charset="-122"/>
                <a:hlinkClick r:id="rId7"/>
              </a:rPr>
              <a:t>圣诞节</a:t>
            </a:r>
            <a:r>
              <a:rPr lang="zh-CN" altLang="en-US" sz="900" dirty="0">
                <a:latin typeface="微软雅黑" pitchFamily="34" charset="-122"/>
                <a:ea typeface="微软雅黑" pitchFamily="34" charset="-122"/>
              </a:rPr>
              <a:t>一样，情人节也已经悄悄渗透到了无数年轻人的心目当中，成为</a:t>
            </a:r>
            <a:r>
              <a:rPr lang="zh-CN" altLang="en-US" sz="900" dirty="0">
                <a:latin typeface="微软雅黑" pitchFamily="34" charset="-122"/>
                <a:ea typeface="微软雅黑" pitchFamily="34" charset="-122"/>
                <a:hlinkClick r:id="rId8"/>
              </a:rPr>
              <a:t>中国传统节日</a:t>
            </a:r>
            <a:r>
              <a:rPr lang="zh-CN" altLang="en-US" sz="900" dirty="0">
                <a:latin typeface="微软雅黑" pitchFamily="34" charset="-122"/>
                <a:ea typeface="微软雅黑" pitchFamily="34" charset="-122"/>
              </a:rPr>
              <a:t>之外的又一个重要节日。</a:t>
            </a:r>
          </a:p>
        </p:txBody>
      </p:sp>
      <p:sp>
        <p:nvSpPr>
          <p:cNvPr id="7180" name="TextBox 14"/>
          <p:cNvSpPr txBox="1">
            <a:spLocks noChangeArrowheads="1"/>
          </p:cNvSpPr>
          <p:nvPr/>
        </p:nvSpPr>
        <p:spPr bwMode="auto">
          <a:xfrm>
            <a:off x="5000625" y="1928813"/>
            <a:ext cx="1571625" cy="1338262"/>
          </a:xfrm>
          <a:prstGeom prst="rect">
            <a:avLst/>
          </a:prstGeom>
          <a:noFill/>
          <a:ln w="9525">
            <a:noFill/>
            <a:miter lim="800000"/>
            <a:headEnd/>
            <a:tailEnd/>
          </a:ln>
        </p:spPr>
        <p:txBody>
          <a:bodyPr>
            <a:spAutoFit/>
          </a:bodyPr>
          <a:lstStyle/>
          <a:p>
            <a:r>
              <a:rPr lang="zh-CN" altLang="en-US" sz="900">
                <a:latin typeface="微软雅黑" pitchFamily="34" charset="-122"/>
                <a:ea typeface="微软雅黑" pitchFamily="34" charset="-122"/>
              </a:rPr>
              <a:t>在古罗马时期，二月十四日是为表示对约娜的尊敬而设的节日。约娜是罗马众神的皇后，罗马人同时将她尊奉为妇女和婚姻之神。接下来的二月十五日则被称为“卢帕撒拉节”，是用来对约娜治下的其他众神表示尊敬的节日。 </a:t>
            </a:r>
          </a:p>
        </p:txBody>
      </p:sp>
      <p:sp>
        <p:nvSpPr>
          <p:cNvPr id="7181" name="TextBox 15"/>
          <p:cNvSpPr txBox="1">
            <a:spLocks noChangeArrowheads="1"/>
          </p:cNvSpPr>
          <p:nvPr/>
        </p:nvSpPr>
        <p:spPr bwMode="auto">
          <a:xfrm>
            <a:off x="3286125" y="3500438"/>
            <a:ext cx="1571625" cy="1231900"/>
          </a:xfrm>
          <a:prstGeom prst="rect">
            <a:avLst/>
          </a:prstGeom>
          <a:noFill/>
          <a:ln w="9525">
            <a:noFill/>
            <a:miter lim="800000"/>
            <a:headEnd/>
            <a:tailEnd/>
          </a:ln>
        </p:spPr>
        <p:txBody>
          <a:bodyPr>
            <a:spAutoFit/>
          </a:bodyPr>
          <a:lstStyle/>
          <a:p>
            <a:r>
              <a:rPr lang="zh-CN" altLang="en-US" sz="800">
                <a:latin typeface="微软雅黑" pitchFamily="34" charset="-122"/>
                <a:ea typeface="微软雅黑" pitchFamily="34" charset="-122"/>
              </a:rPr>
              <a:t>过节的时候，小伙子就可以与自己选择的姑娘一起跳舞，庆祝节日。如果被选中的姑娘也对小伙子有意的话，他们便可一直配对，而且最终他们会</a:t>
            </a:r>
            <a:r>
              <a:rPr lang="zh-CN" altLang="en-US" sz="800">
                <a:latin typeface="微软雅黑" pitchFamily="34" charset="-122"/>
                <a:ea typeface="微软雅黑" pitchFamily="34" charset="-122"/>
                <a:hlinkClick r:id="rId9"/>
              </a:rPr>
              <a:t>坠入爱河</a:t>
            </a:r>
            <a:r>
              <a:rPr lang="zh-CN" altLang="en-US" sz="800">
                <a:latin typeface="微软雅黑" pitchFamily="34" charset="-122"/>
                <a:ea typeface="微软雅黑" pitchFamily="34" charset="-122"/>
              </a:rPr>
              <a:t>并一起步入教堂结婚。后人为此而将每年的二月十四日定为情人节</a:t>
            </a:r>
            <a:r>
              <a:rPr lang="zh-CN" altLang="en-US"/>
              <a:t>。</a:t>
            </a:r>
          </a:p>
        </p:txBody>
      </p:sp>
      <p:sp>
        <p:nvSpPr>
          <p:cNvPr id="7182" name="TextBox 16"/>
          <p:cNvSpPr txBox="1">
            <a:spLocks noChangeArrowheads="1"/>
          </p:cNvSpPr>
          <p:nvPr/>
        </p:nvSpPr>
        <p:spPr bwMode="auto">
          <a:xfrm>
            <a:off x="5143500" y="3571875"/>
            <a:ext cx="1000125" cy="1477963"/>
          </a:xfrm>
          <a:prstGeom prst="rect">
            <a:avLst/>
          </a:prstGeom>
          <a:noFill/>
          <a:ln w="9525">
            <a:noFill/>
            <a:miter lim="800000"/>
            <a:headEnd/>
            <a:tailEnd/>
          </a:ln>
        </p:spPr>
        <p:txBody>
          <a:bodyPr>
            <a:spAutoFit/>
          </a:bodyPr>
          <a:lstStyle/>
          <a:p>
            <a:r>
              <a:rPr lang="zh-CN" altLang="en-US" sz="900">
                <a:latin typeface="微软雅黑" pitchFamily="34" charset="-122"/>
                <a:ea typeface="微软雅黑" pitchFamily="34" charset="-122"/>
              </a:rPr>
              <a:t>在西方，情人节不但是表达情意的最佳时刻，也是向自己</a:t>
            </a:r>
            <a:r>
              <a:rPr lang="zh-CN" altLang="en-US" sz="900">
                <a:latin typeface="微软雅黑" pitchFamily="34" charset="-122"/>
                <a:ea typeface="微软雅黑" pitchFamily="34" charset="-122"/>
                <a:hlinkClick r:id="rId10"/>
              </a:rPr>
              <a:t>心爱的人</a:t>
            </a:r>
            <a:r>
              <a:rPr lang="zh-CN" altLang="en-US" sz="900">
                <a:latin typeface="微软雅黑" pitchFamily="34" charset="-122"/>
                <a:ea typeface="微软雅黑" pitchFamily="34" charset="-122"/>
              </a:rPr>
              <a:t>求婚的最佳时刻。在这一点上，情人节体现出的，不正是古罗马人设计这个节日的本意吗？</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5"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6"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7"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8" name="矩形 6"/>
          <p:cNvSpPr>
            <a:spLocks noChangeArrowheads="1"/>
          </p:cNvSpPr>
          <p:nvPr/>
        </p:nvSpPr>
        <p:spPr bwMode="auto">
          <a:xfrm rot="-2175964">
            <a:off x="641350" y="904875"/>
            <a:ext cx="1620838"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节日文化</a:t>
            </a:r>
          </a:p>
        </p:txBody>
      </p:sp>
      <p:pic>
        <p:nvPicPr>
          <p:cNvPr id="8199" name="图片 10" descr="2.png"/>
          <p:cNvPicPr>
            <a:picLocks noChangeAspect="1"/>
          </p:cNvPicPr>
          <p:nvPr/>
        </p:nvPicPr>
        <p:blipFill>
          <a:blip r:embed="rId3"/>
          <a:srcRect/>
          <a:stretch>
            <a:fillRect/>
          </a:stretch>
        </p:blipFill>
        <p:spPr bwMode="auto">
          <a:xfrm>
            <a:off x="700088" y="2714625"/>
            <a:ext cx="1371600" cy="1727200"/>
          </a:xfrm>
          <a:prstGeom prst="rect">
            <a:avLst/>
          </a:prstGeom>
          <a:noFill/>
          <a:ln w="9525">
            <a:noFill/>
            <a:miter lim="800000"/>
            <a:headEnd/>
            <a:tailEnd/>
          </a:ln>
        </p:spPr>
      </p:pic>
      <p:pic>
        <p:nvPicPr>
          <p:cNvPr id="8200" name="图片 11" descr="3.png"/>
          <p:cNvPicPr>
            <a:picLocks noChangeAspect="1"/>
          </p:cNvPicPr>
          <p:nvPr/>
        </p:nvPicPr>
        <p:blipFill>
          <a:blip r:embed="rId4"/>
          <a:srcRect/>
          <a:stretch>
            <a:fillRect/>
          </a:stretch>
        </p:blipFill>
        <p:spPr bwMode="auto">
          <a:xfrm>
            <a:off x="1831975" y="1149350"/>
            <a:ext cx="1620838" cy="4637088"/>
          </a:xfrm>
          <a:prstGeom prst="rect">
            <a:avLst/>
          </a:prstGeom>
          <a:noFill/>
          <a:ln w="9525">
            <a:noFill/>
            <a:miter lim="800000"/>
            <a:headEnd/>
            <a:tailEnd/>
          </a:ln>
        </p:spPr>
      </p:pic>
      <p:pic>
        <p:nvPicPr>
          <p:cNvPr id="8201" name="图片 12" descr="2.png"/>
          <p:cNvPicPr>
            <a:picLocks noChangeAspect="1"/>
          </p:cNvPicPr>
          <p:nvPr/>
        </p:nvPicPr>
        <p:blipFill>
          <a:blip r:embed="rId3"/>
          <a:srcRect/>
          <a:stretch>
            <a:fillRect/>
          </a:stretch>
        </p:blipFill>
        <p:spPr bwMode="auto">
          <a:xfrm>
            <a:off x="3143250" y="1149350"/>
            <a:ext cx="798513" cy="666750"/>
          </a:xfrm>
          <a:prstGeom prst="rect">
            <a:avLst/>
          </a:prstGeom>
          <a:noFill/>
          <a:ln w="9525">
            <a:noFill/>
            <a:miter lim="800000"/>
            <a:headEnd/>
            <a:tailEnd/>
          </a:ln>
        </p:spPr>
      </p:pic>
      <p:pic>
        <p:nvPicPr>
          <p:cNvPr id="8202" name="图片 13" descr="2.png"/>
          <p:cNvPicPr>
            <a:picLocks noChangeAspect="1"/>
          </p:cNvPicPr>
          <p:nvPr/>
        </p:nvPicPr>
        <p:blipFill>
          <a:blip r:embed="rId3"/>
          <a:srcRect/>
          <a:stretch>
            <a:fillRect/>
          </a:stretch>
        </p:blipFill>
        <p:spPr bwMode="auto">
          <a:xfrm>
            <a:off x="3143250" y="3192463"/>
            <a:ext cx="798513" cy="665162"/>
          </a:xfrm>
          <a:prstGeom prst="rect">
            <a:avLst/>
          </a:prstGeom>
          <a:noFill/>
          <a:ln w="9525">
            <a:noFill/>
            <a:miter lim="800000"/>
            <a:headEnd/>
            <a:tailEnd/>
          </a:ln>
        </p:spPr>
      </p:pic>
      <p:pic>
        <p:nvPicPr>
          <p:cNvPr id="8203" name="图片 14" descr="2.png"/>
          <p:cNvPicPr>
            <a:picLocks noChangeAspect="1"/>
          </p:cNvPicPr>
          <p:nvPr/>
        </p:nvPicPr>
        <p:blipFill>
          <a:blip r:embed="rId3"/>
          <a:srcRect/>
          <a:stretch>
            <a:fillRect/>
          </a:stretch>
        </p:blipFill>
        <p:spPr bwMode="auto">
          <a:xfrm>
            <a:off x="3143250" y="5121275"/>
            <a:ext cx="798513" cy="665163"/>
          </a:xfrm>
          <a:prstGeom prst="rect">
            <a:avLst/>
          </a:prstGeom>
          <a:noFill/>
          <a:ln w="9525">
            <a:noFill/>
            <a:miter lim="800000"/>
            <a:headEnd/>
            <a:tailEnd/>
          </a:ln>
        </p:spPr>
      </p:pic>
      <p:sp>
        <p:nvSpPr>
          <p:cNvPr id="8204" name="TextBox 15"/>
          <p:cNvSpPr txBox="1">
            <a:spLocks noChangeArrowheads="1"/>
          </p:cNvSpPr>
          <p:nvPr/>
        </p:nvSpPr>
        <p:spPr bwMode="auto">
          <a:xfrm>
            <a:off x="785813" y="2962275"/>
            <a:ext cx="1214437" cy="1323975"/>
          </a:xfrm>
          <a:prstGeom prst="rect">
            <a:avLst/>
          </a:prstGeom>
          <a:noFill/>
          <a:ln w="9525">
            <a:noFill/>
            <a:miter lim="800000"/>
            <a:headEnd/>
            <a:tailEnd/>
          </a:ln>
        </p:spPr>
        <p:txBody>
          <a:bodyPr>
            <a:spAutoFit/>
          </a:bodyPr>
          <a:lstStyle/>
          <a:p>
            <a:r>
              <a:rPr lang="zh-CN" altLang="en-US" sz="1400" b="1">
                <a:solidFill>
                  <a:srgbClr val="DD251D"/>
                </a:solidFill>
                <a:latin typeface="微软雅黑" pitchFamily="34" charset="-122"/>
                <a:ea typeface="微软雅黑" pitchFamily="34" charset="-122"/>
              </a:rPr>
              <a:t>约会</a:t>
            </a:r>
          </a:p>
          <a:p>
            <a:r>
              <a:rPr lang="zh-CN" altLang="en-US" sz="1200">
                <a:latin typeface="微软雅黑" pitchFamily="34" charset="-122"/>
                <a:ea typeface="微软雅黑" pitchFamily="34" charset="-122"/>
              </a:rPr>
              <a:t>　　情人节的晚餐约会通常代表了情侣关系的发展关键。</a:t>
            </a:r>
          </a:p>
          <a:p>
            <a:endParaRPr lang="zh-CN" altLang="en-US"/>
          </a:p>
        </p:txBody>
      </p:sp>
      <p:sp>
        <p:nvSpPr>
          <p:cNvPr id="8205" name="TextBox 16"/>
          <p:cNvSpPr txBox="1">
            <a:spLocks noChangeArrowheads="1"/>
          </p:cNvSpPr>
          <p:nvPr/>
        </p:nvSpPr>
        <p:spPr bwMode="auto">
          <a:xfrm>
            <a:off x="3214688" y="1285875"/>
            <a:ext cx="1071562" cy="369888"/>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中国</a:t>
            </a:r>
          </a:p>
        </p:txBody>
      </p:sp>
      <p:sp>
        <p:nvSpPr>
          <p:cNvPr id="8206" name="矩形 17"/>
          <p:cNvSpPr>
            <a:spLocks noChangeArrowheads="1"/>
          </p:cNvSpPr>
          <p:nvPr/>
        </p:nvSpPr>
        <p:spPr bwMode="auto">
          <a:xfrm>
            <a:off x="3214688" y="3357563"/>
            <a:ext cx="646112"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美国</a:t>
            </a:r>
          </a:p>
        </p:txBody>
      </p:sp>
      <p:sp>
        <p:nvSpPr>
          <p:cNvPr id="8207" name="矩形 18"/>
          <p:cNvSpPr>
            <a:spLocks noChangeArrowheads="1"/>
          </p:cNvSpPr>
          <p:nvPr/>
        </p:nvSpPr>
        <p:spPr bwMode="auto">
          <a:xfrm>
            <a:off x="3214688" y="5214938"/>
            <a:ext cx="646112" cy="369887"/>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日本</a:t>
            </a:r>
          </a:p>
        </p:txBody>
      </p:sp>
      <p:sp>
        <p:nvSpPr>
          <p:cNvPr id="8208" name="TextBox 19"/>
          <p:cNvSpPr txBox="1">
            <a:spLocks noChangeArrowheads="1"/>
          </p:cNvSpPr>
          <p:nvPr/>
        </p:nvSpPr>
        <p:spPr bwMode="auto">
          <a:xfrm>
            <a:off x="3929063" y="1314450"/>
            <a:ext cx="4857750" cy="400050"/>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男女会互赠礼物男送女的标准礼物通常是鲜花、巧克力、首饰等女送男的一般是手表、领带等男士服饰用品并且常会到餐厅享用烛光晚餐。</a:t>
            </a:r>
          </a:p>
        </p:txBody>
      </p:sp>
      <p:sp>
        <p:nvSpPr>
          <p:cNvPr id="8209" name="TextBox 20"/>
          <p:cNvSpPr txBox="1">
            <a:spLocks noChangeArrowheads="1"/>
          </p:cNvSpPr>
          <p:nvPr/>
        </p:nvSpPr>
        <p:spPr bwMode="auto">
          <a:xfrm>
            <a:off x="3929063" y="3286125"/>
            <a:ext cx="4857750" cy="554038"/>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男性在这一天向他的女性朋友说“情人节快乐”已经没有特别的感情关系而逐渐演变为有如公开场合的打招呼的形式。但男性较少在公开场合对另一位男性如此打招呼。</a:t>
            </a:r>
          </a:p>
        </p:txBody>
      </p:sp>
      <p:sp>
        <p:nvSpPr>
          <p:cNvPr id="8210" name="TextBox 21"/>
          <p:cNvSpPr txBox="1">
            <a:spLocks noChangeArrowheads="1"/>
          </p:cNvSpPr>
          <p:nvPr/>
        </p:nvSpPr>
        <p:spPr bwMode="auto">
          <a:xfrm>
            <a:off x="4000500" y="5143500"/>
            <a:ext cx="4857750" cy="708025"/>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女性送巧克力给她喜欢的男性而男性则在一个月后的白色*人节</a:t>
            </a:r>
            <a:r>
              <a:rPr lang="en-US" altLang="zh-CN" sz="1000">
                <a:latin typeface="微软雅黑" pitchFamily="34" charset="-122"/>
                <a:ea typeface="微软雅黑" pitchFamily="34" charset="-122"/>
              </a:rPr>
              <a:t>(</a:t>
            </a:r>
            <a:r>
              <a:rPr lang="ja-JP" altLang="en-US" sz="1000">
                <a:latin typeface="微软雅黑" pitchFamily="34" charset="-122"/>
                <a:ea typeface="微软雅黑" pitchFamily="34" charset="-122"/>
              </a:rPr>
              <a:t>ホワイトデー</a:t>
            </a:r>
            <a:r>
              <a:rPr lang="en-US" altLang="zh-CN" sz="1000">
                <a:latin typeface="微软雅黑" pitchFamily="34" charset="-122"/>
                <a:ea typeface="微软雅黑" pitchFamily="34" charset="-122"/>
              </a:rPr>
              <a:t>White Day)</a:t>
            </a:r>
            <a:r>
              <a:rPr lang="zh-CN" altLang="en-US" sz="1000">
                <a:latin typeface="微软雅黑" pitchFamily="34" charset="-122"/>
                <a:ea typeface="微软雅黑" pitchFamily="34" charset="-122"/>
              </a:rPr>
              <a:t>回礼表衷肠这是日本商人于</a:t>
            </a:r>
            <a:r>
              <a:rPr lang="en-US" altLang="zh-CN" sz="1000">
                <a:latin typeface="微软雅黑" pitchFamily="34" charset="-122"/>
                <a:ea typeface="微软雅黑" pitchFamily="34" charset="-122"/>
              </a:rPr>
              <a:t>1977</a:t>
            </a:r>
            <a:r>
              <a:rPr lang="zh-CN" altLang="en-US" sz="1000">
                <a:latin typeface="微软雅黑" pitchFamily="34" charset="-122"/>
                <a:ea typeface="微软雅黑" pitchFamily="34" charset="-122"/>
              </a:rPr>
              <a:t>年炒作的结果。</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读卖新闻</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解释说：“礼物指定是白巧克力原因是避免吝啬的男子把女友送赠的巧克力收藏起来然后又将其原封不动地作为回礼。”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218" name="图片 10" descr="2.png"/>
          <p:cNvPicPr>
            <a:picLocks noChangeAspect="1"/>
          </p:cNvPicPr>
          <p:nvPr/>
        </p:nvPicPr>
        <p:blipFill>
          <a:blip r:embed="rId3"/>
          <a:srcRect/>
          <a:stretch>
            <a:fillRect/>
          </a:stretch>
        </p:blipFill>
        <p:spPr bwMode="auto">
          <a:xfrm>
            <a:off x="1331913" y="2474913"/>
            <a:ext cx="1751012" cy="2882900"/>
          </a:xfrm>
          <a:prstGeom prst="rect">
            <a:avLst/>
          </a:prstGeom>
          <a:noFill/>
          <a:ln w="9525">
            <a:noFill/>
            <a:miter lim="800000"/>
            <a:headEnd/>
            <a:tailEnd/>
          </a:ln>
        </p:spPr>
      </p:pic>
      <p:pic>
        <p:nvPicPr>
          <p:cNvPr id="9219" name="图片 9" descr="1.png"/>
          <p:cNvPicPr>
            <a:picLocks noChangeAspect="1"/>
          </p:cNvPicPr>
          <p:nvPr/>
        </p:nvPicPr>
        <p:blipFill>
          <a:blip r:embed="rId4"/>
          <a:srcRect/>
          <a:stretch>
            <a:fillRect/>
          </a:stretch>
        </p:blipFill>
        <p:spPr bwMode="auto">
          <a:xfrm>
            <a:off x="1011238" y="2189163"/>
            <a:ext cx="2387600" cy="927100"/>
          </a:xfrm>
          <a:prstGeom prst="rect">
            <a:avLst/>
          </a:prstGeom>
          <a:noFill/>
          <a:ln w="9525">
            <a:noFill/>
            <a:miter lim="800000"/>
            <a:headEnd/>
            <a:tailEnd/>
          </a:ln>
        </p:spPr>
      </p:pic>
      <p:pic>
        <p:nvPicPr>
          <p:cNvPr id="9220" name="图片 11" descr="2.png"/>
          <p:cNvPicPr>
            <a:picLocks noChangeAspect="1"/>
          </p:cNvPicPr>
          <p:nvPr/>
        </p:nvPicPr>
        <p:blipFill>
          <a:blip r:embed="rId3"/>
          <a:srcRect/>
          <a:stretch>
            <a:fillRect/>
          </a:stretch>
        </p:blipFill>
        <p:spPr bwMode="auto">
          <a:xfrm>
            <a:off x="3760788" y="2474913"/>
            <a:ext cx="1751012" cy="2882900"/>
          </a:xfrm>
          <a:prstGeom prst="rect">
            <a:avLst/>
          </a:prstGeom>
          <a:noFill/>
          <a:ln w="9525">
            <a:noFill/>
            <a:miter lim="800000"/>
            <a:headEnd/>
            <a:tailEnd/>
          </a:ln>
        </p:spPr>
      </p:pic>
      <p:pic>
        <p:nvPicPr>
          <p:cNvPr id="9221" name="图片 12" descr="1.png"/>
          <p:cNvPicPr>
            <a:picLocks noChangeAspect="1"/>
          </p:cNvPicPr>
          <p:nvPr/>
        </p:nvPicPr>
        <p:blipFill>
          <a:blip r:embed="rId4"/>
          <a:srcRect/>
          <a:stretch>
            <a:fillRect/>
          </a:stretch>
        </p:blipFill>
        <p:spPr bwMode="auto">
          <a:xfrm>
            <a:off x="3440113" y="2189163"/>
            <a:ext cx="2387600" cy="927100"/>
          </a:xfrm>
          <a:prstGeom prst="rect">
            <a:avLst/>
          </a:prstGeom>
          <a:noFill/>
          <a:ln w="9525">
            <a:noFill/>
            <a:miter lim="800000"/>
            <a:headEnd/>
            <a:tailEnd/>
          </a:ln>
        </p:spPr>
      </p:pic>
      <p:pic>
        <p:nvPicPr>
          <p:cNvPr id="9222" name="图片 13" descr="2.png"/>
          <p:cNvPicPr>
            <a:picLocks noChangeAspect="1"/>
          </p:cNvPicPr>
          <p:nvPr/>
        </p:nvPicPr>
        <p:blipFill>
          <a:blip r:embed="rId3"/>
          <a:srcRect/>
          <a:stretch>
            <a:fillRect/>
          </a:stretch>
        </p:blipFill>
        <p:spPr bwMode="auto">
          <a:xfrm>
            <a:off x="6289675" y="2474913"/>
            <a:ext cx="1752600" cy="2882900"/>
          </a:xfrm>
          <a:prstGeom prst="rect">
            <a:avLst/>
          </a:prstGeom>
          <a:noFill/>
          <a:ln w="9525">
            <a:noFill/>
            <a:miter lim="800000"/>
            <a:headEnd/>
            <a:tailEnd/>
          </a:ln>
        </p:spPr>
      </p:pic>
      <p:pic>
        <p:nvPicPr>
          <p:cNvPr id="9223" name="图片 14" descr="1.png"/>
          <p:cNvPicPr>
            <a:picLocks noChangeAspect="1"/>
          </p:cNvPicPr>
          <p:nvPr/>
        </p:nvPicPr>
        <p:blipFill>
          <a:blip r:embed="rId4"/>
          <a:srcRect/>
          <a:stretch>
            <a:fillRect/>
          </a:stretch>
        </p:blipFill>
        <p:spPr bwMode="auto">
          <a:xfrm>
            <a:off x="5970588" y="2189163"/>
            <a:ext cx="2387600" cy="927100"/>
          </a:xfrm>
          <a:prstGeom prst="rect">
            <a:avLst/>
          </a:prstGeom>
          <a:noFill/>
          <a:ln w="9525">
            <a:noFill/>
            <a:miter lim="800000"/>
            <a:headEnd/>
            <a:tailEnd/>
          </a:ln>
        </p:spPr>
      </p:pic>
      <p:sp>
        <p:nvSpPr>
          <p:cNvPr id="9224"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5"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6"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7"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8" name="矩形 6"/>
          <p:cNvSpPr>
            <a:spLocks noChangeArrowheads="1"/>
          </p:cNvSpPr>
          <p:nvPr/>
        </p:nvSpPr>
        <p:spPr bwMode="auto">
          <a:xfrm rot="-2175964">
            <a:off x="612775" y="930275"/>
            <a:ext cx="1724025" cy="461963"/>
          </a:xfrm>
          <a:prstGeom prst="rect">
            <a:avLst/>
          </a:prstGeom>
          <a:noFill/>
          <a:ln w="9525">
            <a:noFill/>
            <a:miter lim="800000"/>
            <a:headEnd/>
            <a:tailEnd/>
          </a:ln>
        </p:spPr>
        <p:txBody>
          <a:bodyPr wrap="none">
            <a:spAutoFit/>
          </a:bodyPr>
          <a:lstStyle/>
          <a:p>
            <a:r>
              <a:rPr lang="zh-CN" altLang="en-US" sz="2400">
                <a:latin typeface="微软雅黑" pitchFamily="34" charset="-122"/>
                <a:ea typeface="微软雅黑" pitchFamily="34" charset="-122"/>
              </a:rPr>
              <a:t>情人节礼物</a:t>
            </a:r>
          </a:p>
        </p:txBody>
      </p:sp>
      <p:sp>
        <p:nvSpPr>
          <p:cNvPr id="9229" name="TextBox 15"/>
          <p:cNvSpPr txBox="1">
            <a:spLocks noChangeArrowheads="1"/>
          </p:cNvSpPr>
          <p:nvPr/>
        </p:nvSpPr>
        <p:spPr bwMode="auto">
          <a:xfrm>
            <a:off x="1357313" y="2357438"/>
            <a:ext cx="1857375" cy="554037"/>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玫瑰代表爱情是众所周知的</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但不同颜色、朵数的玫瑰还另有吉意。</a:t>
            </a:r>
          </a:p>
        </p:txBody>
      </p:sp>
      <p:sp>
        <p:nvSpPr>
          <p:cNvPr id="9230" name="TextBox 16"/>
          <p:cNvSpPr txBox="1">
            <a:spLocks noChangeArrowheads="1"/>
          </p:cNvSpPr>
          <p:nvPr/>
        </p:nvSpPr>
        <p:spPr bwMode="auto">
          <a:xfrm>
            <a:off x="1428750" y="3143250"/>
            <a:ext cx="2786063" cy="1738313"/>
          </a:xfrm>
          <a:prstGeom prst="rect">
            <a:avLst/>
          </a:prstGeom>
          <a:noFill/>
          <a:ln w="9525">
            <a:noFill/>
            <a:miter lim="800000"/>
            <a:headEnd/>
            <a:tailEnd/>
          </a:ln>
        </p:spPr>
        <p:txBody>
          <a:bodyPr>
            <a:spAutoFit/>
          </a:bodyPr>
          <a:lstStyle/>
          <a:p>
            <a:r>
              <a:rPr lang="en-US" altLang="zh-CN" sz="800"/>
              <a:t>0</a:t>
            </a:r>
            <a:r>
              <a:rPr lang="zh-CN" altLang="en-US" sz="800"/>
              <a:t>朵玫瑰代表</a:t>
            </a:r>
            <a:r>
              <a:rPr lang="en-US" altLang="zh-CN" sz="800"/>
              <a:t>——</a:t>
            </a:r>
            <a:r>
              <a:rPr lang="zh-CN" altLang="en-US" sz="800"/>
              <a:t>爱你在心口难开</a:t>
            </a:r>
            <a:r>
              <a:rPr lang="en-US" altLang="zh-CN" sz="800"/>
              <a:t>!</a:t>
            </a:r>
          </a:p>
          <a:p>
            <a:r>
              <a:rPr lang="en-US" altLang="zh-CN" sz="800"/>
              <a:t>1</a:t>
            </a:r>
            <a:r>
              <a:rPr lang="zh-CN" altLang="en-US" sz="800"/>
              <a:t>朵玫瑰代表</a:t>
            </a:r>
            <a:r>
              <a:rPr lang="en-US" altLang="zh-CN" sz="800"/>
              <a:t>——</a:t>
            </a:r>
            <a:r>
              <a:rPr lang="zh-CN" altLang="en-US" sz="800"/>
              <a:t>我的心中只有你</a:t>
            </a:r>
            <a:endParaRPr lang="en-US" sz="800"/>
          </a:p>
          <a:p>
            <a:r>
              <a:rPr lang="en-US" altLang="zh-CN" sz="800"/>
              <a:t>2</a:t>
            </a:r>
            <a:r>
              <a:rPr lang="zh-CN" altLang="en-US" sz="800"/>
              <a:t>朵玫瑰代表</a:t>
            </a:r>
            <a:r>
              <a:rPr lang="en-US" altLang="zh-CN" sz="800"/>
              <a:t>—— </a:t>
            </a:r>
            <a:r>
              <a:rPr lang="zh-CN" altLang="en-US" sz="800"/>
              <a:t>这世界只有我俩</a:t>
            </a:r>
            <a:r>
              <a:rPr lang="en-US" altLang="zh-CN" sz="800"/>
              <a:t>!</a:t>
            </a:r>
          </a:p>
          <a:p>
            <a:r>
              <a:rPr lang="en-US" altLang="zh-CN" sz="800"/>
              <a:t>3</a:t>
            </a:r>
            <a:r>
              <a:rPr lang="zh-CN" altLang="en-US" sz="800"/>
              <a:t>朵玫瑰代表</a:t>
            </a:r>
            <a:r>
              <a:rPr lang="en-US" altLang="zh-CN" sz="800"/>
              <a:t>—— </a:t>
            </a:r>
            <a:r>
              <a:rPr lang="zh-CN" altLang="en-US" sz="800"/>
              <a:t>我爱</a:t>
            </a:r>
            <a:endParaRPr lang="en-US" sz="800"/>
          </a:p>
          <a:p>
            <a:r>
              <a:rPr lang="en-US" altLang="zh-CN" sz="800"/>
              <a:t>4</a:t>
            </a:r>
            <a:r>
              <a:rPr lang="zh-CN" altLang="en-US" sz="800"/>
              <a:t>朵玫瑰代表</a:t>
            </a:r>
            <a:r>
              <a:rPr lang="en-US" altLang="zh-CN" sz="800"/>
              <a:t>—— </a:t>
            </a:r>
            <a:r>
              <a:rPr lang="zh-CN" altLang="en-US" sz="800"/>
              <a:t>至死不渝</a:t>
            </a:r>
            <a:r>
              <a:rPr lang="en-US" altLang="zh-CN" sz="800"/>
              <a:t>!</a:t>
            </a:r>
          </a:p>
          <a:p>
            <a:r>
              <a:rPr lang="en-US" altLang="zh-CN" sz="800"/>
              <a:t>5</a:t>
            </a:r>
            <a:r>
              <a:rPr lang="zh-CN" altLang="en-US" sz="800"/>
              <a:t>朵玫瑰代表</a:t>
            </a:r>
            <a:r>
              <a:rPr lang="en-US" altLang="zh-CN" sz="800"/>
              <a:t>—— </a:t>
            </a:r>
            <a:r>
              <a:rPr lang="zh-CN" altLang="en-US" sz="800"/>
              <a:t>由衷欣赏</a:t>
            </a:r>
            <a:r>
              <a:rPr lang="en-US" altLang="zh-CN" sz="800"/>
              <a:t>!</a:t>
            </a:r>
          </a:p>
          <a:p>
            <a:r>
              <a:rPr lang="en-US" altLang="zh-CN" sz="800"/>
              <a:t>6</a:t>
            </a:r>
            <a:r>
              <a:rPr lang="zh-CN" altLang="en-US" sz="800"/>
              <a:t>朵玫瑰代表</a:t>
            </a:r>
            <a:r>
              <a:rPr lang="en-US" altLang="zh-CN" sz="800"/>
              <a:t>—— </a:t>
            </a:r>
            <a:r>
              <a:rPr lang="zh-CN" altLang="en-US" sz="800"/>
              <a:t>互敬 互爱 互谅</a:t>
            </a:r>
            <a:r>
              <a:rPr lang="en-US" altLang="zh-CN" sz="800"/>
              <a:t>!</a:t>
            </a:r>
          </a:p>
          <a:p>
            <a:r>
              <a:rPr lang="en-US" altLang="zh-CN" sz="800"/>
              <a:t>7</a:t>
            </a:r>
            <a:r>
              <a:rPr lang="zh-CN" altLang="en-US" sz="800"/>
              <a:t>朵玫瑰代表</a:t>
            </a:r>
            <a:r>
              <a:rPr lang="en-US" altLang="zh-CN" sz="800"/>
              <a:t>—— </a:t>
            </a:r>
            <a:r>
              <a:rPr lang="zh-CN" altLang="en-US" sz="800"/>
              <a:t>我偷偷地爱著你</a:t>
            </a:r>
            <a:r>
              <a:rPr lang="en-US" altLang="zh-CN" sz="800"/>
              <a:t>!</a:t>
            </a:r>
          </a:p>
          <a:p>
            <a:r>
              <a:rPr lang="en-US" altLang="zh-CN" sz="800"/>
              <a:t>8</a:t>
            </a:r>
            <a:r>
              <a:rPr lang="zh-CN" altLang="en-US" sz="800"/>
              <a:t>朵玫瑰代表</a:t>
            </a:r>
            <a:r>
              <a:rPr lang="en-US" altLang="zh-CN" sz="800"/>
              <a:t>—— </a:t>
            </a:r>
            <a:r>
              <a:rPr lang="zh-CN" altLang="en-US" sz="800"/>
              <a:t>感谢关怀及鼓励</a:t>
            </a:r>
            <a:r>
              <a:rPr lang="en-US" altLang="zh-CN" sz="800"/>
              <a:t>!</a:t>
            </a:r>
          </a:p>
          <a:p>
            <a:r>
              <a:rPr lang="en-US" altLang="zh-CN" sz="800"/>
              <a:t>9</a:t>
            </a:r>
            <a:r>
              <a:rPr lang="zh-CN" altLang="en-US" sz="800"/>
              <a:t>朵玫瑰代表</a:t>
            </a:r>
            <a:r>
              <a:rPr lang="en-US" altLang="zh-CN" sz="800"/>
              <a:t>—— </a:t>
            </a:r>
            <a:r>
              <a:rPr lang="zh-CN" altLang="en-US" sz="800"/>
              <a:t>长久</a:t>
            </a:r>
            <a:endParaRPr lang="en-US" sz="800"/>
          </a:p>
          <a:p>
            <a:r>
              <a:rPr lang="en-US" altLang="zh-CN" sz="800"/>
              <a:t>10</a:t>
            </a:r>
            <a:r>
              <a:rPr lang="zh-CN" altLang="en-US" sz="800"/>
              <a:t>朵玫瑰代表</a:t>
            </a:r>
            <a:r>
              <a:rPr lang="en-US" altLang="zh-CN" sz="800"/>
              <a:t>—— </a:t>
            </a:r>
            <a:r>
              <a:rPr lang="zh-CN" altLang="en-US" sz="800"/>
              <a:t>十全十美</a:t>
            </a:r>
            <a:endParaRPr lang="en-US" altLang="zh-CN" sz="800"/>
          </a:p>
          <a:p>
            <a:r>
              <a:rPr lang="en-US" altLang="zh-CN" sz="800"/>
              <a:t>11</a:t>
            </a:r>
            <a:r>
              <a:rPr lang="zh-CN" altLang="en-US" sz="800"/>
              <a:t>朵玫瑰代表</a:t>
            </a:r>
            <a:r>
              <a:rPr lang="en-US" altLang="zh-CN" sz="800"/>
              <a:t>—— </a:t>
            </a:r>
            <a:r>
              <a:rPr lang="zh-CN" altLang="en-US" sz="800"/>
              <a:t>一生一世只爱你</a:t>
            </a:r>
            <a:endParaRPr lang="en-US" altLang="zh-CN" sz="800"/>
          </a:p>
          <a:p>
            <a:endParaRPr lang="zh-CN" altLang="en-US" sz="1100"/>
          </a:p>
        </p:txBody>
      </p:sp>
      <p:sp>
        <p:nvSpPr>
          <p:cNvPr id="9231" name="TextBox 17"/>
          <p:cNvSpPr txBox="1">
            <a:spLocks noChangeArrowheads="1"/>
          </p:cNvSpPr>
          <p:nvPr/>
        </p:nvSpPr>
        <p:spPr bwMode="auto">
          <a:xfrm>
            <a:off x="4000500" y="2428875"/>
            <a:ext cx="1500188" cy="369888"/>
          </a:xfrm>
          <a:prstGeom prst="rect">
            <a:avLst/>
          </a:prstGeom>
          <a:noFill/>
          <a:ln w="9525">
            <a:noFill/>
            <a:miter lim="800000"/>
            <a:headEnd/>
            <a:tailEnd/>
          </a:ln>
        </p:spPr>
        <p:txBody>
          <a:bodyPr>
            <a:spAutoFit/>
          </a:bodyPr>
          <a:lstStyle/>
          <a:p>
            <a:endParaRPr lang="zh-CN" altLang="en-US"/>
          </a:p>
        </p:txBody>
      </p:sp>
      <p:sp>
        <p:nvSpPr>
          <p:cNvPr id="9232" name="TextBox 18"/>
          <p:cNvSpPr txBox="1">
            <a:spLocks noChangeArrowheads="1"/>
          </p:cNvSpPr>
          <p:nvPr/>
        </p:nvSpPr>
        <p:spPr bwMode="auto">
          <a:xfrm>
            <a:off x="4071938" y="2386013"/>
            <a:ext cx="1357312" cy="400050"/>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不同种类的巧克力寓意有所不同</a:t>
            </a:r>
          </a:p>
        </p:txBody>
      </p:sp>
      <p:sp>
        <p:nvSpPr>
          <p:cNvPr id="9233" name="TextBox 19"/>
          <p:cNvSpPr txBox="1">
            <a:spLocks noChangeArrowheads="1"/>
          </p:cNvSpPr>
          <p:nvPr/>
        </p:nvSpPr>
        <p:spPr bwMode="auto">
          <a:xfrm>
            <a:off x="4000500" y="3214688"/>
            <a:ext cx="1428750" cy="1292225"/>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榛子巧克力</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忠贞</a:t>
            </a:r>
          </a:p>
          <a:p>
            <a:r>
              <a:rPr lang="zh-CN" altLang="en-US" sz="1000">
                <a:latin typeface="微软雅黑" pitchFamily="34" charset="-122"/>
                <a:ea typeface="微软雅黑" pitchFamily="34" charset="-122"/>
              </a:rPr>
              <a:t>果仁巧克力</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可人</a:t>
            </a:r>
          </a:p>
          <a:p>
            <a:r>
              <a:rPr lang="zh-CN" altLang="en-US" sz="1000">
                <a:latin typeface="微软雅黑" pitchFamily="34" charset="-122"/>
                <a:ea typeface="微软雅黑" pitchFamily="34" charset="-122"/>
              </a:rPr>
              <a:t>酒心巧克力</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与你共醉</a:t>
            </a:r>
          </a:p>
          <a:p>
            <a:r>
              <a:rPr lang="zh-CN" altLang="en-US" sz="1000">
                <a:latin typeface="微软雅黑" pitchFamily="34" charset="-122"/>
                <a:ea typeface="微软雅黑" pitchFamily="34" charset="-122"/>
              </a:rPr>
              <a:t>奶香巧克力</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我的蜜糖</a:t>
            </a:r>
          </a:p>
          <a:p>
            <a:endParaRPr lang="zh-CN" altLang="en-US"/>
          </a:p>
        </p:txBody>
      </p:sp>
      <p:sp>
        <p:nvSpPr>
          <p:cNvPr id="9234" name="TextBox 20"/>
          <p:cNvSpPr txBox="1">
            <a:spLocks noChangeArrowheads="1"/>
          </p:cNvSpPr>
          <p:nvPr/>
        </p:nvSpPr>
        <p:spPr bwMode="auto">
          <a:xfrm>
            <a:off x="6786563" y="2428875"/>
            <a:ext cx="1285875" cy="246063"/>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其他品种的花</a:t>
            </a:r>
          </a:p>
        </p:txBody>
      </p:sp>
      <p:sp>
        <p:nvSpPr>
          <p:cNvPr id="9235" name="TextBox 21"/>
          <p:cNvSpPr txBox="1">
            <a:spLocks noChangeArrowheads="1"/>
          </p:cNvSpPr>
          <p:nvPr/>
        </p:nvSpPr>
        <p:spPr bwMode="auto">
          <a:xfrm>
            <a:off x="6500813" y="2928938"/>
            <a:ext cx="1500187" cy="2432050"/>
          </a:xfrm>
          <a:prstGeom prst="rect">
            <a:avLst/>
          </a:prstGeom>
          <a:noFill/>
          <a:ln w="9525">
            <a:noFill/>
            <a:miter lim="800000"/>
            <a:headEnd/>
            <a:tailEnd/>
          </a:ln>
        </p:spPr>
        <p:txBody>
          <a:bodyPr>
            <a:spAutoFit/>
          </a:bodyPr>
          <a:lstStyle/>
          <a:p>
            <a:r>
              <a:rPr lang="zh-CN" altLang="en-US" sz="800"/>
              <a:t>        </a:t>
            </a:r>
            <a:r>
              <a:rPr lang="zh-CN" altLang="en-US" sz="900"/>
              <a:t>蔷薇</a:t>
            </a:r>
            <a:r>
              <a:rPr lang="en-US" altLang="zh-CN" sz="900"/>
              <a:t>——</a:t>
            </a:r>
            <a:r>
              <a:rPr lang="zh-CN" altLang="en-US" sz="900"/>
              <a:t>求爱</a:t>
            </a:r>
          </a:p>
          <a:p>
            <a:r>
              <a:rPr lang="zh-CN" altLang="en-US" sz="900"/>
              <a:t>　　满天星</a:t>
            </a:r>
            <a:r>
              <a:rPr lang="en-US" altLang="zh-CN" sz="900"/>
              <a:t>——</a:t>
            </a:r>
            <a:r>
              <a:rPr lang="zh-CN" altLang="en-US" sz="900"/>
              <a:t>爱怜</a:t>
            </a:r>
          </a:p>
          <a:p>
            <a:r>
              <a:rPr lang="zh-CN" altLang="en-US" sz="900"/>
              <a:t>　　百合</a:t>
            </a:r>
            <a:r>
              <a:rPr lang="en-US" altLang="zh-CN" sz="900"/>
              <a:t>——</a:t>
            </a:r>
            <a:r>
              <a:rPr lang="zh-CN" altLang="en-US" sz="900"/>
              <a:t>百年好和</a:t>
            </a:r>
          </a:p>
          <a:p>
            <a:r>
              <a:rPr lang="zh-CN" altLang="en-US" sz="900"/>
              <a:t>　　向日葵</a:t>
            </a:r>
            <a:r>
              <a:rPr lang="en-US" altLang="zh-CN" sz="900"/>
              <a:t>——</a:t>
            </a:r>
            <a:r>
              <a:rPr lang="zh-CN" altLang="en-US" sz="900"/>
              <a:t>爱慕</a:t>
            </a:r>
          </a:p>
          <a:p>
            <a:r>
              <a:rPr lang="zh-CN" altLang="en-US" sz="900"/>
              <a:t>　　合欢</a:t>
            </a:r>
            <a:r>
              <a:rPr lang="en-US" altLang="zh-CN" sz="900"/>
              <a:t>——</a:t>
            </a:r>
            <a:r>
              <a:rPr lang="zh-CN" altLang="en-US" sz="900"/>
              <a:t>欢乐</a:t>
            </a:r>
          </a:p>
          <a:p>
            <a:r>
              <a:rPr lang="zh-CN" altLang="en-US" sz="900"/>
              <a:t>　　金盏花</a:t>
            </a:r>
            <a:r>
              <a:rPr lang="en-US" altLang="zh-CN" sz="900"/>
              <a:t>——</a:t>
            </a:r>
            <a:r>
              <a:rPr lang="zh-CN" altLang="en-US" sz="900"/>
              <a:t>迷恋</a:t>
            </a:r>
          </a:p>
          <a:p>
            <a:r>
              <a:rPr lang="zh-CN" altLang="en-US" sz="900"/>
              <a:t>　　红豆</a:t>
            </a:r>
            <a:r>
              <a:rPr lang="en-US" altLang="zh-CN" sz="900"/>
              <a:t>——</a:t>
            </a:r>
            <a:r>
              <a:rPr lang="zh-CN" altLang="en-US" sz="900"/>
              <a:t>相思</a:t>
            </a:r>
          </a:p>
          <a:p>
            <a:r>
              <a:rPr lang="zh-CN" altLang="en-US" sz="900"/>
              <a:t>　　石斛兰</a:t>
            </a:r>
            <a:r>
              <a:rPr lang="en-US" altLang="zh-CN" sz="900"/>
              <a:t>——</a:t>
            </a:r>
            <a:r>
              <a:rPr lang="zh-CN" altLang="en-US" sz="900"/>
              <a:t>任性美人</a:t>
            </a:r>
          </a:p>
          <a:p>
            <a:r>
              <a:rPr lang="zh-CN" altLang="en-US" sz="900"/>
              <a:t>　　红菊</a:t>
            </a:r>
            <a:r>
              <a:rPr lang="en-US" altLang="zh-CN" sz="900"/>
              <a:t>——</a:t>
            </a:r>
            <a:r>
              <a:rPr lang="zh-CN" altLang="en-US" sz="900"/>
              <a:t>我爱</a:t>
            </a:r>
          </a:p>
          <a:p>
            <a:r>
              <a:rPr lang="zh-CN" altLang="en-US" sz="900"/>
              <a:t>　　紫丁香</a:t>
            </a:r>
            <a:r>
              <a:rPr lang="en-US" altLang="zh-CN" sz="900"/>
              <a:t>——</a:t>
            </a:r>
            <a:r>
              <a:rPr lang="zh-CN" altLang="en-US" sz="900"/>
              <a:t>羞怯</a:t>
            </a:r>
          </a:p>
          <a:p>
            <a:r>
              <a:rPr lang="zh-CN" altLang="en-US" sz="900"/>
              <a:t>　　白丁香</a:t>
            </a:r>
            <a:r>
              <a:rPr lang="en-US" altLang="zh-CN" sz="900"/>
              <a:t>——</a:t>
            </a:r>
            <a:r>
              <a:rPr lang="zh-CN" altLang="en-US" sz="900"/>
              <a:t>念我</a:t>
            </a:r>
          </a:p>
          <a:p>
            <a:r>
              <a:rPr lang="zh-CN" altLang="en-US" sz="900"/>
              <a:t>　　郁金香</a:t>
            </a:r>
            <a:r>
              <a:rPr lang="en-US" altLang="zh-CN" sz="900"/>
              <a:t>——</a:t>
            </a:r>
            <a:r>
              <a:rPr lang="zh-CN" altLang="en-US" sz="900"/>
              <a:t>爱的寓言</a:t>
            </a:r>
          </a:p>
          <a:p>
            <a:r>
              <a:rPr lang="zh-CN" altLang="en-US" sz="900"/>
              <a:t>　　杨柳枝</a:t>
            </a:r>
            <a:r>
              <a:rPr lang="en-US" altLang="zh-CN" sz="900"/>
              <a:t>——</a:t>
            </a:r>
            <a:r>
              <a:rPr lang="zh-CN" altLang="en-US" sz="900"/>
              <a:t>依恋</a:t>
            </a:r>
          </a:p>
          <a:p>
            <a:r>
              <a:rPr lang="zh-CN" altLang="en-US" sz="900"/>
              <a:t>　　紫萝兰</a:t>
            </a:r>
            <a:r>
              <a:rPr lang="en-US" altLang="zh-CN" sz="900"/>
              <a:t>——</a:t>
            </a:r>
            <a:r>
              <a:rPr lang="zh-CN" altLang="en-US" sz="900"/>
              <a:t>永恒之美</a:t>
            </a:r>
          </a:p>
          <a:p>
            <a:r>
              <a:rPr lang="zh-CN" altLang="en-US" sz="900"/>
              <a:t>　　波斯菊</a:t>
            </a:r>
            <a:r>
              <a:rPr lang="en-US" altLang="zh-CN" sz="900"/>
              <a:t>——</a:t>
            </a:r>
            <a:r>
              <a:rPr lang="zh-CN" altLang="en-US" sz="900"/>
              <a:t>永远快活</a:t>
            </a:r>
          </a:p>
          <a:p>
            <a:r>
              <a:rPr lang="zh-CN" altLang="en-US" sz="900"/>
              <a:t>　　玛格丽特</a:t>
            </a:r>
            <a:r>
              <a:rPr lang="en-US" altLang="zh-CN" sz="900"/>
              <a:t>——</a:t>
            </a:r>
            <a:r>
              <a:rPr lang="zh-CN" altLang="en-US" sz="900"/>
              <a:t>情人爱</a:t>
            </a:r>
          </a:p>
          <a:p>
            <a:endParaRPr lang="zh-CN" altLang="en-US" sz="800">
              <a:latin typeface="微软雅黑" pitchFamily="34" charset="-122"/>
              <a:ea typeface="微软雅黑"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0242" name="图片 10" descr="1.png"/>
          <p:cNvPicPr>
            <a:picLocks noChangeAspect="1"/>
          </p:cNvPicPr>
          <p:nvPr/>
        </p:nvPicPr>
        <p:blipFill>
          <a:blip r:embed="rId3"/>
          <a:srcRect/>
          <a:stretch>
            <a:fillRect/>
          </a:stretch>
        </p:blipFill>
        <p:spPr bwMode="auto">
          <a:xfrm>
            <a:off x="2179638" y="857250"/>
            <a:ext cx="5321300" cy="5219700"/>
          </a:xfrm>
          <a:prstGeom prst="rect">
            <a:avLst/>
          </a:prstGeom>
          <a:noFill/>
          <a:ln w="9525">
            <a:noFill/>
            <a:miter lim="800000"/>
            <a:headEnd/>
            <a:tailEnd/>
          </a:ln>
        </p:spPr>
      </p:pic>
      <p:pic>
        <p:nvPicPr>
          <p:cNvPr id="10243" name="图片 11" descr="2.png"/>
          <p:cNvPicPr>
            <a:picLocks noChangeAspect="1"/>
          </p:cNvPicPr>
          <p:nvPr/>
        </p:nvPicPr>
        <p:blipFill>
          <a:blip r:embed="rId4"/>
          <a:srcRect/>
          <a:stretch>
            <a:fillRect/>
          </a:stretch>
        </p:blipFill>
        <p:spPr bwMode="auto">
          <a:xfrm>
            <a:off x="4340225" y="1395413"/>
            <a:ext cx="1063625" cy="796925"/>
          </a:xfrm>
          <a:prstGeom prst="rect">
            <a:avLst/>
          </a:prstGeom>
          <a:noFill/>
          <a:ln w="9525">
            <a:noFill/>
            <a:miter lim="800000"/>
            <a:headEnd/>
            <a:tailEnd/>
          </a:ln>
        </p:spPr>
      </p:pic>
      <p:pic>
        <p:nvPicPr>
          <p:cNvPr id="10244" name="图片 12" descr="2.png"/>
          <p:cNvPicPr>
            <a:picLocks noChangeAspect="1"/>
          </p:cNvPicPr>
          <p:nvPr/>
        </p:nvPicPr>
        <p:blipFill>
          <a:blip r:embed="rId5"/>
          <a:srcRect/>
          <a:stretch>
            <a:fillRect/>
          </a:stretch>
        </p:blipFill>
        <p:spPr bwMode="auto">
          <a:xfrm>
            <a:off x="4340225" y="4884738"/>
            <a:ext cx="1063625" cy="796925"/>
          </a:xfrm>
          <a:prstGeom prst="rect">
            <a:avLst/>
          </a:prstGeom>
          <a:noFill/>
          <a:ln w="9525">
            <a:noFill/>
            <a:miter lim="800000"/>
            <a:headEnd/>
            <a:tailEnd/>
          </a:ln>
        </p:spPr>
      </p:pic>
      <p:pic>
        <p:nvPicPr>
          <p:cNvPr id="10245" name="图片 13" descr="2.png"/>
          <p:cNvPicPr>
            <a:picLocks noChangeAspect="1"/>
          </p:cNvPicPr>
          <p:nvPr/>
        </p:nvPicPr>
        <p:blipFill>
          <a:blip r:embed="rId6"/>
          <a:srcRect/>
          <a:stretch>
            <a:fillRect/>
          </a:stretch>
        </p:blipFill>
        <p:spPr bwMode="auto">
          <a:xfrm>
            <a:off x="6269038" y="2967038"/>
            <a:ext cx="796925" cy="1062037"/>
          </a:xfrm>
          <a:prstGeom prst="rect">
            <a:avLst/>
          </a:prstGeom>
          <a:noFill/>
          <a:ln w="9525">
            <a:noFill/>
            <a:miter lim="800000"/>
            <a:headEnd/>
            <a:tailEnd/>
          </a:ln>
        </p:spPr>
      </p:pic>
      <p:pic>
        <p:nvPicPr>
          <p:cNvPr id="10246" name="图片 14" descr="2.png"/>
          <p:cNvPicPr>
            <a:picLocks noChangeAspect="1"/>
          </p:cNvPicPr>
          <p:nvPr/>
        </p:nvPicPr>
        <p:blipFill>
          <a:blip r:embed="rId7"/>
          <a:srcRect/>
          <a:stretch>
            <a:fillRect/>
          </a:stretch>
        </p:blipFill>
        <p:spPr bwMode="auto">
          <a:xfrm>
            <a:off x="2697163" y="2967038"/>
            <a:ext cx="796925" cy="1062037"/>
          </a:xfrm>
          <a:prstGeom prst="rect">
            <a:avLst/>
          </a:prstGeom>
          <a:noFill/>
          <a:ln w="9525">
            <a:noFill/>
            <a:miter lim="800000"/>
            <a:headEnd/>
            <a:tailEnd/>
          </a:ln>
        </p:spPr>
      </p:pic>
      <p:sp>
        <p:nvSpPr>
          <p:cNvPr id="10247"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8"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9"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50"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51" name="矩形 6"/>
          <p:cNvSpPr>
            <a:spLocks noChangeArrowheads="1"/>
          </p:cNvSpPr>
          <p:nvPr/>
        </p:nvSpPr>
        <p:spPr bwMode="auto">
          <a:xfrm rot="-2175964">
            <a:off x="852488" y="831850"/>
            <a:ext cx="9032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情歌</a:t>
            </a:r>
          </a:p>
        </p:txBody>
      </p:sp>
      <p:sp>
        <p:nvSpPr>
          <p:cNvPr id="10252" name="TextBox 15"/>
          <p:cNvSpPr txBox="1">
            <a:spLocks noChangeArrowheads="1"/>
          </p:cNvSpPr>
          <p:nvPr/>
        </p:nvSpPr>
        <p:spPr bwMode="auto">
          <a:xfrm>
            <a:off x="4429125" y="2071688"/>
            <a:ext cx="1143000" cy="276225"/>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愿得一人心</a:t>
            </a:r>
          </a:p>
        </p:txBody>
      </p:sp>
      <p:sp>
        <p:nvSpPr>
          <p:cNvPr id="10253" name="TextBox 16"/>
          <p:cNvSpPr txBox="1">
            <a:spLocks noChangeArrowheads="1"/>
          </p:cNvSpPr>
          <p:nvPr/>
        </p:nvSpPr>
        <p:spPr bwMode="auto">
          <a:xfrm>
            <a:off x="4643438" y="1500188"/>
            <a:ext cx="642937" cy="584200"/>
          </a:xfrm>
          <a:prstGeom prst="rect">
            <a:avLst/>
          </a:prstGeom>
          <a:noFill/>
          <a:ln w="9525">
            <a:noFill/>
            <a:miter lim="800000"/>
            <a:headEnd/>
            <a:tailEnd/>
          </a:ln>
        </p:spPr>
        <p:txBody>
          <a:bodyPr>
            <a:spAutoFit/>
          </a:bodyPr>
          <a:lstStyle/>
          <a:p>
            <a:r>
              <a:rPr lang="en-US" altLang="zh-CN" sz="3200"/>
              <a:t>1</a:t>
            </a:r>
            <a:endParaRPr lang="zh-CN" altLang="en-US" sz="3200"/>
          </a:p>
        </p:txBody>
      </p:sp>
      <p:sp>
        <p:nvSpPr>
          <p:cNvPr id="10254" name="矩形 18"/>
          <p:cNvSpPr>
            <a:spLocks noChangeArrowheads="1"/>
          </p:cNvSpPr>
          <p:nvPr/>
        </p:nvSpPr>
        <p:spPr bwMode="auto">
          <a:xfrm>
            <a:off x="2786063" y="3143250"/>
            <a:ext cx="412750" cy="584200"/>
          </a:xfrm>
          <a:prstGeom prst="rect">
            <a:avLst/>
          </a:prstGeom>
          <a:noFill/>
          <a:ln w="9525">
            <a:noFill/>
            <a:miter lim="800000"/>
            <a:headEnd/>
            <a:tailEnd/>
          </a:ln>
        </p:spPr>
        <p:txBody>
          <a:bodyPr wrap="none">
            <a:spAutoFit/>
          </a:bodyPr>
          <a:lstStyle/>
          <a:p>
            <a:r>
              <a:rPr lang="en-US" altLang="zh-CN" sz="3200"/>
              <a:t>2</a:t>
            </a:r>
            <a:endParaRPr lang="zh-CN" altLang="en-US" sz="3200"/>
          </a:p>
        </p:txBody>
      </p:sp>
      <p:sp>
        <p:nvSpPr>
          <p:cNvPr id="10255" name="矩形 19"/>
          <p:cNvSpPr>
            <a:spLocks noChangeArrowheads="1"/>
          </p:cNvSpPr>
          <p:nvPr/>
        </p:nvSpPr>
        <p:spPr bwMode="auto">
          <a:xfrm>
            <a:off x="3357563" y="3295650"/>
            <a:ext cx="800100" cy="276225"/>
          </a:xfrm>
          <a:prstGeom prst="rect">
            <a:avLst/>
          </a:prstGeom>
          <a:noFill/>
          <a:ln w="9525">
            <a:noFill/>
            <a:miter lim="800000"/>
            <a:headEnd/>
            <a:tailEnd/>
          </a:ln>
        </p:spPr>
        <p:txBody>
          <a:bodyPr wrap="none">
            <a:spAutoFit/>
          </a:bodyPr>
          <a:lstStyle/>
          <a:p>
            <a:r>
              <a:rPr lang="zh-CN" altLang="en-US" sz="1200">
                <a:latin typeface="微软雅黑" pitchFamily="34" charset="-122"/>
                <a:ea typeface="微软雅黑" pitchFamily="34" charset="-122"/>
              </a:rPr>
              <a:t>爱很简单</a:t>
            </a:r>
          </a:p>
        </p:txBody>
      </p:sp>
      <p:sp>
        <p:nvSpPr>
          <p:cNvPr id="10256" name="矩形 20"/>
          <p:cNvSpPr>
            <a:spLocks noChangeArrowheads="1"/>
          </p:cNvSpPr>
          <p:nvPr/>
        </p:nvSpPr>
        <p:spPr bwMode="auto">
          <a:xfrm>
            <a:off x="4643438" y="5000625"/>
            <a:ext cx="412750" cy="584200"/>
          </a:xfrm>
          <a:prstGeom prst="rect">
            <a:avLst/>
          </a:prstGeom>
          <a:noFill/>
          <a:ln w="9525">
            <a:noFill/>
            <a:miter lim="800000"/>
            <a:headEnd/>
            <a:tailEnd/>
          </a:ln>
        </p:spPr>
        <p:txBody>
          <a:bodyPr wrap="none">
            <a:spAutoFit/>
          </a:bodyPr>
          <a:lstStyle/>
          <a:p>
            <a:r>
              <a:rPr lang="en-US" altLang="zh-CN" sz="3200"/>
              <a:t>3</a:t>
            </a:r>
            <a:endParaRPr lang="zh-CN" altLang="en-US" sz="3200"/>
          </a:p>
        </p:txBody>
      </p:sp>
      <p:sp>
        <p:nvSpPr>
          <p:cNvPr id="10257" name="矩形 21"/>
          <p:cNvSpPr>
            <a:spLocks noChangeArrowheads="1"/>
          </p:cNvSpPr>
          <p:nvPr/>
        </p:nvSpPr>
        <p:spPr bwMode="auto">
          <a:xfrm>
            <a:off x="4500563" y="4643438"/>
            <a:ext cx="646112" cy="276225"/>
          </a:xfrm>
          <a:prstGeom prst="rect">
            <a:avLst/>
          </a:prstGeom>
          <a:noFill/>
          <a:ln w="9525">
            <a:noFill/>
            <a:miter lim="800000"/>
            <a:headEnd/>
            <a:tailEnd/>
          </a:ln>
        </p:spPr>
        <p:txBody>
          <a:bodyPr wrap="none">
            <a:spAutoFit/>
          </a:bodyPr>
          <a:lstStyle/>
          <a:p>
            <a:r>
              <a:rPr lang="zh-CN" altLang="en-US" sz="1200">
                <a:latin typeface="微软雅黑" pitchFamily="34" charset="-122"/>
                <a:ea typeface="微软雅黑" pitchFamily="34" charset="-122"/>
              </a:rPr>
              <a:t>小情歌</a:t>
            </a:r>
          </a:p>
        </p:txBody>
      </p:sp>
      <p:sp>
        <p:nvSpPr>
          <p:cNvPr id="10258" name="矩形 22"/>
          <p:cNvSpPr>
            <a:spLocks noChangeArrowheads="1"/>
          </p:cNvSpPr>
          <p:nvPr/>
        </p:nvSpPr>
        <p:spPr bwMode="auto">
          <a:xfrm>
            <a:off x="6500813" y="3143250"/>
            <a:ext cx="412750" cy="584200"/>
          </a:xfrm>
          <a:prstGeom prst="rect">
            <a:avLst/>
          </a:prstGeom>
          <a:noFill/>
          <a:ln w="9525">
            <a:noFill/>
            <a:miter lim="800000"/>
            <a:headEnd/>
            <a:tailEnd/>
          </a:ln>
        </p:spPr>
        <p:txBody>
          <a:bodyPr wrap="none">
            <a:spAutoFit/>
          </a:bodyPr>
          <a:lstStyle/>
          <a:p>
            <a:r>
              <a:rPr lang="en-US" altLang="zh-CN" sz="3200"/>
              <a:t>4</a:t>
            </a:r>
            <a:endParaRPr lang="zh-CN" altLang="en-US" sz="3200"/>
          </a:p>
        </p:txBody>
      </p:sp>
      <p:sp>
        <p:nvSpPr>
          <p:cNvPr id="10259" name="矩形 23"/>
          <p:cNvSpPr>
            <a:spLocks noChangeArrowheads="1"/>
          </p:cNvSpPr>
          <p:nvPr/>
        </p:nvSpPr>
        <p:spPr bwMode="auto">
          <a:xfrm>
            <a:off x="5783263" y="3357563"/>
            <a:ext cx="646112" cy="276225"/>
          </a:xfrm>
          <a:prstGeom prst="rect">
            <a:avLst/>
          </a:prstGeom>
          <a:noFill/>
          <a:ln w="9525">
            <a:noFill/>
            <a:miter lim="800000"/>
            <a:headEnd/>
            <a:tailEnd/>
          </a:ln>
        </p:spPr>
        <p:txBody>
          <a:bodyPr wrap="none">
            <a:spAutoFit/>
          </a:bodyPr>
          <a:lstStyle/>
          <a:p>
            <a:r>
              <a:rPr lang="zh-CN" altLang="en-US" sz="1200">
                <a:latin typeface="微软雅黑" pitchFamily="34" charset="-122"/>
                <a:ea typeface="微软雅黑" pitchFamily="34" charset="-122"/>
              </a:rPr>
              <a:t>我可以</a:t>
            </a:r>
          </a:p>
        </p:txBody>
      </p:sp>
      <p:sp>
        <p:nvSpPr>
          <p:cNvPr id="10260" name="TextBox 24"/>
          <p:cNvSpPr txBox="1">
            <a:spLocks noChangeArrowheads="1"/>
          </p:cNvSpPr>
          <p:nvPr/>
        </p:nvSpPr>
        <p:spPr bwMode="auto">
          <a:xfrm>
            <a:off x="4500563" y="2714625"/>
            <a:ext cx="857250" cy="1631950"/>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唱情歌是情人们表达爱意的一种形式有时男性会籍著唱情歌向爱人求婚尤其在情人节这种有意义的日子更为常见。</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5192</TotalTime>
  <Words>1218</Words>
  <Application>Microsoft Office PowerPoint</Application>
  <PresentationFormat>全屏显示(4:3)</PresentationFormat>
  <Paragraphs>139</Paragraphs>
  <Slides>11</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11</vt:i4>
      </vt:variant>
    </vt:vector>
  </HeadingPairs>
  <TitlesOfParts>
    <vt:vector size="18" baseType="lpstr">
      <vt:lpstr>方正兰亭特黑_GBK</vt:lpstr>
      <vt:lpstr>宋体</vt:lpstr>
      <vt:lpstr>微软雅黑</vt:lpstr>
      <vt:lpstr>Arial</vt:lpstr>
      <vt:lpstr>Calibri</vt:lpstr>
      <vt:lpstr>Office 主题</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a</cp:lastModifiedBy>
  <cp:revision>323</cp:revision>
  <dcterms:created xsi:type="dcterms:W3CDTF">2013-10-30T09:04:50Z</dcterms:created>
  <dcterms:modified xsi:type="dcterms:W3CDTF">2015-02-10T11:30:11Z</dcterms:modified>
</cp:coreProperties>
</file>